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2" r:id="rId5"/>
    <p:sldId id="259" r:id="rId6"/>
    <p:sldId id="260" r:id="rId7"/>
    <p:sldId id="261" r:id="rId8"/>
    <p:sldId id="269" r:id="rId9"/>
    <p:sldId id="270" r:id="rId10"/>
    <p:sldId id="268" r:id="rId11"/>
    <p:sldId id="267" r:id="rId12"/>
    <p:sldId id="266" r:id="rId13"/>
    <p:sldId id="265" r:id="rId14"/>
    <p:sldId id="264" r:id="rId15"/>
    <p:sldId id="263" r:id="rId16"/>
    <p:sldId id="262" r:id="rId17"/>
    <p:sldId id="273" r:id="rId18"/>
    <p:sldId id="274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523" autoAdjust="0"/>
  </p:normalViewPr>
  <p:slideViewPr>
    <p:cSldViewPr>
      <p:cViewPr varScale="1">
        <p:scale>
          <a:sx n="76" d="100"/>
          <a:sy n="76" d="100"/>
        </p:scale>
        <p:origin x="648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1B964-DB36-44E0-9AB7-A259031EDE5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B2B8-32C4-4E3E-926B-A466904B8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648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1B964-DB36-44E0-9AB7-A259031EDE5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B2B8-32C4-4E3E-926B-A466904B8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886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1B964-DB36-44E0-9AB7-A259031EDE5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B2B8-32C4-4E3E-926B-A466904B8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65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1B964-DB36-44E0-9AB7-A259031EDE5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B2B8-32C4-4E3E-926B-A466904B8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589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1B964-DB36-44E0-9AB7-A259031EDE5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B2B8-32C4-4E3E-926B-A466904B8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787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1B964-DB36-44E0-9AB7-A259031EDE5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B2B8-32C4-4E3E-926B-A466904B8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303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1B964-DB36-44E0-9AB7-A259031EDE5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B2B8-32C4-4E3E-926B-A466904B8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768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1B964-DB36-44E0-9AB7-A259031EDE5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B2B8-32C4-4E3E-926B-A466904B8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117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1B964-DB36-44E0-9AB7-A259031EDE5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B2B8-32C4-4E3E-926B-A466904B8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588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1B964-DB36-44E0-9AB7-A259031EDE5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B2B8-32C4-4E3E-926B-A466904B8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928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1B964-DB36-44E0-9AB7-A259031EDE5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DB2B8-32C4-4E3E-926B-A466904B8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418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1B964-DB36-44E0-9AB7-A259031EDE5B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DB2B8-32C4-4E3E-926B-A466904B88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419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image" Target="../media/image16.jpeg"/><Relationship Id="rId18" Type="http://schemas.openxmlformats.org/officeDocument/2006/relationships/slide" Target="slide15.xml"/><Relationship Id="rId3" Type="http://schemas.openxmlformats.org/officeDocument/2006/relationships/image" Target="../media/image11.jpeg"/><Relationship Id="rId21" Type="http://schemas.openxmlformats.org/officeDocument/2006/relationships/slide" Target="slide16.xml"/><Relationship Id="rId7" Type="http://schemas.openxmlformats.org/officeDocument/2006/relationships/image" Target="../media/image13.jpeg"/><Relationship Id="rId12" Type="http://schemas.openxmlformats.org/officeDocument/2006/relationships/slide" Target="slide12.xml"/><Relationship Id="rId17" Type="http://schemas.openxmlformats.org/officeDocument/2006/relationships/image" Target="../media/image18.jpeg"/><Relationship Id="rId2" Type="http://schemas.openxmlformats.org/officeDocument/2006/relationships/slide" Target="slide7.xml"/><Relationship Id="rId16" Type="http://schemas.openxmlformats.org/officeDocument/2006/relationships/slide" Target="slide14.xml"/><Relationship Id="rId20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image" Target="../media/image15.jpeg"/><Relationship Id="rId5" Type="http://schemas.openxmlformats.org/officeDocument/2006/relationships/image" Target="../media/image12.jpeg"/><Relationship Id="rId15" Type="http://schemas.openxmlformats.org/officeDocument/2006/relationships/image" Target="../media/image17.jpeg"/><Relationship Id="rId10" Type="http://schemas.openxmlformats.org/officeDocument/2006/relationships/slide" Target="slide11.xml"/><Relationship Id="rId19" Type="http://schemas.openxmlformats.org/officeDocument/2006/relationships/image" Target="../media/image19.jpeg"/><Relationship Id="rId4" Type="http://schemas.openxmlformats.org/officeDocument/2006/relationships/slide" Target="slide8.xml"/><Relationship Id="rId9" Type="http://schemas.openxmlformats.org/officeDocument/2006/relationships/image" Target="../media/image14.jpeg"/><Relationship Id="rId14" Type="http://schemas.openxmlformats.org/officeDocument/2006/relationships/slide" Target="slide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403648" y="1654632"/>
            <a:ext cx="6192688" cy="10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66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Life in the Future</a:t>
            </a:r>
            <a:endParaRPr lang="zh-CN" altLang="en-US" sz="6600" b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710798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Module 1</a:t>
            </a:r>
            <a:endParaRPr lang="zh-CN" altLang="en-US" sz="4800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63692" y="3019644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Introduction &amp; Reading</a:t>
            </a:r>
          </a:p>
        </p:txBody>
      </p:sp>
      <p:pic>
        <p:nvPicPr>
          <p:cNvPr id="1026" name="Picture 2" descr="C:\Users\Administrator\Desktop\th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57700"/>
            <a:ext cx="3071242" cy="239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istrator\Desktop\th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242" y="4457700"/>
            <a:ext cx="3084934" cy="24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istrator\Desktop\th (3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457701"/>
            <a:ext cx="2987825" cy="243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796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等腰三角形 3">
            <a:hlinkClick r:id="rId2" action="ppaction://hlinksldjump"/>
          </p:cNvPr>
          <p:cNvSpPr/>
          <p:nvPr/>
        </p:nvSpPr>
        <p:spPr>
          <a:xfrm>
            <a:off x="7740352" y="5589240"/>
            <a:ext cx="576064" cy="504056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23528" y="1556792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文本框 3"/>
          <p:cNvSpPr txBox="1"/>
          <p:nvPr/>
        </p:nvSpPr>
        <p:spPr>
          <a:xfrm>
            <a:off x="0" y="22224"/>
            <a:ext cx="3419872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 dirty="0">
                <a:latin typeface="+mj-lt"/>
              </a:rPr>
              <a:t>Stage </a:t>
            </a:r>
            <a:r>
              <a:rPr lang="en-US" altLang="zh-CN" sz="2000" dirty="0" smtClean="0">
                <a:latin typeface="+mj-lt"/>
              </a:rPr>
              <a:t>3 While-reading   </a:t>
            </a:r>
          </a:p>
          <a:p>
            <a:r>
              <a:rPr lang="en-US" altLang="zh-CN" sz="2000" dirty="0" smtClean="0">
                <a:latin typeface="+mj-lt"/>
              </a:rPr>
              <a:t>Step 2 Detailed-reading</a:t>
            </a:r>
            <a:endParaRPr lang="zh-CN" altLang="en-US" sz="20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1052736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00B050"/>
                </a:solidFill>
              </a:rPr>
              <a:t>Forget the mall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  <p:sp>
        <p:nvSpPr>
          <p:cNvPr id="8" name="内容占位符 7"/>
          <p:cNvSpPr txBox="1">
            <a:spLocks noGrp="1"/>
          </p:cNvSpPr>
          <p:nvPr>
            <p:ph idx="1"/>
          </p:nvPr>
        </p:nvSpPr>
        <p:spPr>
          <a:xfrm>
            <a:off x="323528" y="2317287"/>
            <a:ext cx="8229600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altLang="zh-CN" sz="3600" b="1" dirty="0" smtClean="0"/>
              <a:t>There are </a:t>
            </a:r>
            <a:r>
              <a:rPr lang="en-US" altLang="zh-CN" sz="3600" b="1" dirty="0" smtClean="0"/>
              <a:t>still </a:t>
            </a:r>
            <a:r>
              <a:rPr lang="en-US" altLang="zh-CN" sz="3600" b="1" dirty="0" smtClean="0"/>
              <a:t>malls in the future.  </a:t>
            </a:r>
            <a:r>
              <a:rPr lang="en-US" altLang="zh-CN" sz="3600" b="1" dirty="0" smtClean="0"/>
              <a:t>       (    </a:t>
            </a:r>
            <a:r>
              <a:rPr lang="en-US" altLang="zh-CN" sz="3600" b="1" dirty="0" smtClean="0"/>
              <a:t>)</a:t>
            </a:r>
          </a:p>
          <a:p>
            <a:pPr marL="0" indent="0">
              <a:buNone/>
            </a:pPr>
            <a:r>
              <a:rPr lang="en-US" altLang="zh-CN" sz="3600" b="1" dirty="0" smtClean="0"/>
              <a:t>In the shopping catalogues, we can  place orders by voice.                                          (    )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7812360" y="2350621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F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84368" y="3573016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T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5121" name="Picture 1" descr="C:\Users\Administrator\Desktop\th (29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4293096"/>
            <a:ext cx="2520280" cy="249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Administrator\Desktop\th (30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154292"/>
            <a:ext cx="2383453" cy="2533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8387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等腰三角形 3">
            <a:hlinkClick r:id="rId2" action="ppaction://hlinksldjump"/>
          </p:cNvPr>
          <p:cNvSpPr/>
          <p:nvPr/>
        </p:nvSpPr>
        <p:spPr>
          <a:xfrm>
            <a:off x="7740352" y="5589240"/>
            <a:ext cx="576064" cy="504056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23528" y="1556792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文本框 3"/>
          <p:cNvSpPr txBox="1"/>
          <p:nvPr/>
        </p:nvSpPr>
        <p:spPr>
          <a:xfrm>
            <a:off x="0" y="22224"/>
            <a:ext cx="3419872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 dirty="0">
                <a:latin typeface="+mj-lt"/>
              </a:rPr>
              <a:t>Stage </a:t>
            </a:r>
            <a:r>
              <a:rPr lang="en-US" altLang="zh-CN" sz="2000" dirty="0" smtClean="0">
                <a:latin typeface="+mj-lt"/>
              </a:rPr>
              <a:t>3 While-reading   </a:t>
            </a:r>
          </a:p>
          <a:p>
            <a:r>
              <a:rPr lang="en-US" altLang="zh-CN" sz="2000" dirty="0" smtClean="0">
                <a:latin typeface="+mj-lt"/>
              </a:rPr>
              <a:t>Step 2 Detailed-reading</a:t>
            </a:r>
            <a:endParaRPr lang="zh-CN" altLang="en-US" sz="20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1052736"/>
            <a:ext cx="5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00B050"/>
                </a:solidFill>
              </a:rPr>
              <a:t> Telephones for life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  <p:sp>
        <p:nvSpPr>
          <p:cNvPr id="8" name="内容占位符 7"/>
          <p:cNvSpPr txBox="1">
            <a:spLocks noGrp="1"/>
          </p:cNvSpPr>
          <p:nvPr>
            <p:ph idx="1"/>
          </p:nvPr>
        </p:nvSpPr>
        <p:spPr>
          <a:xfrm>
            <a:off x="179512" y="1988840"/>
            <a:ext cx="8553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altLang="zh-CN" sz="3600" b="1" dirty="0" smtClean="0"/>
              <a:t>Mary will move from London to Chongqing, dose she need a new number? Why?</a:t>
            </a:r>
            <a:endParaRPr lang="zh-CN" altLang="en-US" sz="3600" dirty="0"/>
          </a:p>
        </p:txBody>
      </p:sp>
      <p:pic>
        <p:nvPicPr>
          <p:cNvPr id="3074" name="Picture 2" descr="C:\Users\Administrator\Desktop\th (2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32047"/>
            <a:ext cx="1530424" cy="1418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istrator\Desktop\th (26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212976"/>
            <a:ext cx="1728192" cy="154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users\administrator\appdata\roaming\360se6\User Data\temp\th_&amp;id=JN.fnjidLZMHxP1kZaAP4aeCw&amp;w=300&amp;h=300&amp;c=0&amp;pid=1.9&amp;rs=0&amp;p=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936" y="5724415"/>
            <a:ext cx="1009719" cy="86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982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094 -0.06359 C 0.06962 -0.07445 0.0585 -0.05896 0.0658 -0.0763 C 0.06771 -0.0807 0.07222 -0.08417 0.07534 -0.08671 C 0.08281 -0.10197 0.07899 -0.09596 0.08646 -0.1059 C 0.09305 -0.13249 0.08524 -0.14752 0.10382 -0.16509 C 0.1059 -0.16925 0.10677 -0.17573 0.11024 -0.17758 C 0.11823 -0.18151 0.12569 -0.18659 0.13403 -0.19029 C 0.13715 -0.19168 0.14028 -0.19353 0.14357 -0.19469 C 0.14774 -0.19607 0.15625 -0.19885 0.15625 -0.19885 C 0.1658 -0.2074 0.16632 -0.21619 0.17361 -0.22636 C 0.17656 -0.23723 0.17326 -0.22891 0.18003 -0.23677 C 0.18819 -0.24625 0.196 -0.25619 0.20382 -0.26636 C 0.20833 -0.27214 0.21059 -0.27862 0.21649 -0.28116 C 0.21979 -0.2948 0.21493 -0.28093 0.2276 -0.2918 C 0.23646 -0.29943 0.246 -0.30197 0.25625 -0.30451 C 0.27257 -0.31538 0.25121 -0.3022 0.27048 -0.31076 C 0.27274 -0.31168 0.27465 -0.31422 0.27691 -0.31515 C 0.29444 -0.32232 0.31302 -0.32532 0.3309 -0.32995 C 0.35538 -0.3274 0.37309 -0.32301 0.39583 -0.31931 C 0.39791 -0.31792 0.4 -0.3163 0.40225 -0.31515 C 0.40434 -0.31422 0.40659 -0.31422 0.40868 -0.31307 C 0.41041 -0.31214 0.41163 -0.30983 0.41337 -0.30867 C 0.41823 -0.30544 0.42396 -0.30266 0.42916 -0.30035 C 0.43021 -0.29896 0.43107 -0.29711 0.43246 -0.29596 C 0.43385 -0.2948 0.43594 -0.29526 0.43715 -0.29388 C 0.43854 -0.29226 0.43889 -0.28948 0.44028 -0.28763 C 0.44271 -0.2844 0.44548 -0.28185 0.44826 -0.27908 C 0.45139 -0.27607 0.45521 -0.27445 0.45781 -0.27076 C 0.46024 -0.26752 0.46146 -0.26266 0.46423 -0.26012 C 0.46649 -0.25804 0.46927 -0.25688 0.47205 -0.25596 C 0.47517 -0.2548 0.48159 -0.25388 0.48159 -0.25388 " pathEditMode="relative" ptsTypes="ffffffffffffffffffffffffffffffA">
                                      <p:cBhvr>
                                        <p:cTn id="6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等腰三角形 3">
            <a:hlinkClick r:id="rId2" action="ppaction://hlinksldjump"/>
          </p:cNvPr>
          <p:cNvSpPr/>
          <p:nvPr/>
        </p:nvSpPr>
        <p:spPr>
          <a:xfrm>
            <a:off x="7740352" y="5589240"/>
            <a:ext cx="576064" cy="504056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23528" y="1556792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文本框 3"/>
          <p:cNvSpPr txBox="1"/>
          <p:nvPr/>
        </p:nvSpPr>
        <p:spPr>
          <a:xfrm>
            <a:off x="0" y="22224"/>
            <a:ext cx="3419872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 dirty="0">
                <a:latin typeface="+mj-lt"/>
              </a:rPr>
              <a:t>Stage </a:t>
            </a:r>
            <a:r>
              <a:rPr lang="en-US" altLang="zh-CN" sz="2000" dirty="0" smtClean="0">
                <a:latin typeface="+mj-lt"/>
              </a:rPr>
              <a:t>3 While-reading   </a:t>
            </a:r>
          </a:p>
          <a:p>
            <a:r>
              <a:rPr lang="en-US" altLang="zh-CN" sz="2000" dirty="0" smtClean="0">
                <a:latin typeface="+mj-lt"/>
              </a:rPr>
              <a:t>Step 2 Detailed-reading</a:t>
            </a:r>
            <a:endParaRPr lang="zh-CN" altLang="en-US" sz="20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1052736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00B050"/>
                </a:solidFill>
              </a:rPr>
              <a:t>R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>ecreation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  <p:sp>
        <p:nvSpPr>
          <p:cNvPr id="8" name="内容占位符 7"/>
          <p:cNvSpPr txBox="1">
            <a:spLocks noGrp="1"/>
          </p:cNvSpPr>
          <p:nvPr>
            <p:ph idx="1"/>
          </p:nvPr>
        </p:nvSpPr>
        <p:spPr>
          <a:xfrm>
            <a:off x="611560" y="2492896"/>
            <a:ext cx="8229600" cy="259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altLang="zh-CN" sz="2800" b="1" dirty="0" smtClean="0"/>
              <a:t>Which of the following  is the situation in the future?</a:t>
            </a:r>
          </a:p>
          <a:p>
            <a:pPr marL="0" indent="0">
              <a:buNone/>
            </a:pPr>
            <a:r>
              <a:rPr lang="en-US" altLang="zh-CN" sz="2800" b="1" dirty="0" smtClean="0"/>
              <a:t>A. Movies are offered anytime you want.</a:t>
            </a:r>
          </a:p>
          <a:p>
            <a:pPr marL="0" indent="0">
              <a:buNone/>
            </a:pPr>
            <a:r>
              <a:rPr lang="en-US" altLang="zh-CN" sz="2800" b="1" dirty="0" smtClean="0"/>
              <a:t>B. Restaurants are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free of charge </a:t>
            </a:r>
            <a:r>
              <a:rPr lang="en-US" altLang="zh-CN" sz="2800" b="1" dirty="0" smtClean="0"/>
              <a:t>for anyone.</a:t>
            </a:r>
          </a:p>
          <a:p>
            <a:pPr marL="0" indent="0">
              <a:buNone/>
            </a:pPr>
            <a:r>
              <a:rPr lang="en-US" altLang="zh-CN" sz="2800" b="1" dirty="0" smtClean="0"/>
              <a:t>C. You don’t need to pay for any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entertainments</a:t>
            </a:r>
            <a:r>
              <a:rPr lang="en-US" altLang="zh-CN" sz="2800" b="1" dirty="0" smtClean="0"/>
              <a:t>.</a:t>
            </a:r>
          </a:p>
          <a:p>
            <a:pPr marL="0" indent="0">
              <a:buNone/>
            </a:pPr>
            <a:r>
              <a:rPr lang="en-US" altLang="zh-CN" sz="2800" b="1" dirty="0" smtClean="0"/>
              <a:t>D. Concerts are free for children only.</a:t>
            </a:r>
            <a:endParaRPr lang="zh-CN" altLang="en-US" sz="2800" dirty="0"/>
          </a:p>
        </p:txBody>
      </p:sp>
      <p:cxnSp>
        <p:nvCxnSpPr>
          <p:cNvPr id="10" name="直接箭头连接符 9"/>
          <p:cNvCxnSpPr/>
          <p:nvPr/>
        </p:nvCxnSpPr>
        <p:spPr>
          <a:xfrm flipH="1" flipV="1">
            <a:off x="1927075" y="1556792"/>
            <a:ext cx="4356484" cy="2664296"/>
          </a:xfrm>
          <a:prstGeom prst="straightConnector1">
            <a:avLst/>
          </a:prstGeom>
          <a:ln w="571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63033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等腰三角形 3">
            <a:hlinkClick r:id="rId2" action="ppaction://hlinksldjump"/>
          </p:cNvPr>
          <p:cNvSpPr/>
          <p:nvPr/>
        </p:nvSpPr>
        <p:spPr>
          <a:xfrm>
            <a:off x="7740352" y="5589240"/>
            <a:ext cx="576064" cy="504056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23528" y="1556792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文本框 3"/>
          <p:cNvSpPr txBox="1"/>
          <p:nvPr/>
        </p:nvSpPr>
        <p:spPr>
          <a:xfrm>
            <a:off x="0" y="22224"/>
            <a:ext cx="3419872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 dirty="0">
                <a:latin typeface="+mj-lt"/>
              </a:rPr>
              <a:t>Stage </a:t>
            </a:r>
            <a:r>
              <a:rPr lang="en-US" altLang="zh-CN" sz="2000" dirty="0" smtClean="0">
                <a:latin typeface="+mj-lt"/>
              </a:rPr>
              <a:t>3 While-reading   </a:t>
            </a:r>
          </a:p>
          <a:p>
            <a:r>
              <a:rPr lang="en-US" altLang="zh-CN" sz="2000" dirty="0" smtClean="0">
                <a:latin typeface="+mj-lt"/>
              </a:rPr>
              <a:t>Step 2 Detailed-reading</a:t>
            </a:r>
            <a:endParaRPr lang="zh-CN" altLang="en-US" sz="20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1208946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00B050"/>
                </a:solidFill>
              </a:rPr>
              <a:t>Cars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  <p:sp>
        <p:nvSpPr>
          <p:cNvPr id="8" name="内容占位符 7"/>
          <p:cNvSpPr txBox="1">
            <a:spLocks/>
          </p:cNvSpPr>
          <p:nvPr/>
        </p:nvSpPr>
        <p:spPr>
          <a:xfrm>
            <a:off x="554090" y="2060848"/>
            <a:ext cx="8229600" cy="252992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3600" b="1" dirty="0" smtClean="0"/>
              <a:t>Which one</a:t>
            </a:r>
            <a:r>
              <a:rPr lang="en-US" altLang="zh-CN" sz="3600" b="1" dirty="0"/>
              <a:t>s</a:t>
            </a:r>
            <a:r>
              <a:rPr lang="en-US" altLang="zh-CN" sz="3600" b="1" dirty="0" smtClean="0"/>
              <a:t> will be used to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power</a:t>
            </a:r>
            <a:r>
              <a:rPr lang="en-US" altLang="zh-CN" sz="3600" b="1" dirty="0" smtClean="0"/>
              <a:t> cars in the future? </a:t>
            </a:r>
          </a:p>
          <a:p>
            <a:pPr marL="0" indent="0">
              <a:buNone/>
            </a:pPr>
            <a:r>
              <a:rPr lang="en-US" altLang="zh-CN" sz="3600" b="1" dirty="0" smtClean="0"/>
              <a:t>water      oil        wind          petrol</a:t>
            </a:r>
          </a:p>
          <a:p>
            <a:pPr marL="0" indent="0">
              <a:buNone/>
            </a:pPr>
            <a:r>
              <a:rPr lang="en-US" altLang="zh-CN" sz="3600" b="1" dirty="0" smtClean="0"/>
              <a:t>solar energy      gas      electricity</a:t>
            </a:r>
            <a:endParaRPr lang="zh-CN" altLang="en-US" sz="3600" dirty="0"/>
          </a:p>
        </p:txBody>
      </p:sp>
      <p:sp>
        <p:nvSpPr>
          <p:cNvPr id="9" name="笑脸 8"/>
          <p:cNvSpPr/>
          <p:nvPr/>
        </p:nvSpPr>
        <p:spPr>
          <a:xfrm>
            <a:off x="3923928" y="3429000"/>
            <a:ext cx="360040" cy="422405"/>
          </a:xfrm>
          <a:prstGeom prst="smileyFac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笑脸 9"/>
          <p:cNvSpPr/>
          <p:nvPr/>
        </p:nvSpPr>
        <p:spPr>
          <a:xfrm>
            <a:off x="1571407" y="4079523"/>
            <a:ext cx="360040" cy="422405"/>
          </a:xfrm>
          <a:prstGeom prst="smileyFac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笑脸 10"/>
          <p:cNvSpPr/>
          <p:nvPr/>
        </p:nvSpPr>
        <p:spPr>
          <a:xfrm>
            <a:off x="5580112" y="4079522"/>
            <a:ext cx="360040" cy="422405"/>
          </a:xfrm>
          <a:prstGeom prst="smileyFace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69" name="Picture 1" descr="C:\Users\Administrator\Desktop\th (3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31" y="4590771"/>
            <a:ext cx="2857501" cy="2183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Administrator\Desktop\th (3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382" y="4590770"/>
            <a:ext cx="2857500" cy="2183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3433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等腰三角形 3">
            <a:hlinkClick r:id="rId2" action="ppaction://hlinksldjump"/>
          </p:cNvPr>
          <p:cNvSpPr/>
          <p:nvPr/>
        </p:nvSpPr>
        <p:spPr>
          <a:xfrm>
            <a:off x="7740352" y="5589240"/>
            <a:ext cx="576064" cy="504056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11560" y="2132856"/>
            <a:ext cx="79909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Teach the whole class to read this paragraph sentence by sentence. </a:t>
            </a:r>
          </a:p>
          <a:p>
            <a:r>
              <a:rPr lang="en-US" altLang="zh-CN" sz="3200" b="1" dirty="0" smtClean="0"/>
              <a:t>Pay attention to these vocabularies:</a:t>
            </a:r>
          </a:p>
          <a:p>
            <a:r>
              <a:rPr lang="en-US" altLang="zh-CN" sz="3200" b="1" dirty="0" err="1" smtClean="0">
                <a:solidFill>
                  <a:srgbClr val="FF0000"/>
                </a:solidFill>
              </a:rPr>
              <a:t>telesurgery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     operations    outpatient      clinic</a:t>
            </a:r>
          </a:p>
          <a:p>
            <a:endParaRPr lang="zh-CN" altLang="en-US" sz="3200" b="1" dirty="0"/>
          </a:p>
        </p:txBody>
      </p:sp>
      <p:sp>
        <p:nvSpPr>
          <p:cNvPr id="6" name="文本框 3"/>
          <p:cNvSpPr txBox="1"/>
          <p:nvPr/>
        </p:nvSpPr>
        <p:spPr>
          <a:xfrm>
            <a:off x="0" y="22224"/>
            <a:ext cx="3419872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 dirty="0">
                <a:latin typeface="+mj-lt"/>
              </a:rPr>
              <a:t>Stage </a:t>
            </a:r>
            <a:r>
              <a:rPr lang="en-US" altLang="zh-CN" sz="2000" dirty="0" smtClean="0">
                <a:latin typeface="+mj-lt"/>
              </a:rPr>
              <a:t>3 While-reading   </a:t>
            </a:r>
          </a:p>
          <a:p>
            <a:r>
              <a:rPr lang="en-US" altLang="zh-CN" sz="2000" dirty="0" smtClean="0">
                <a:latin typeface="+mj-lt"/>
              </a:rPr>
              <a:t>Step 2 Detailed-reading</a:t>
            </a:r>
            <a:endParaRPr lang="zh-CN" altLang="en-US" sz="20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1052736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00B050"/>
                </a:solidFill>
              </a:rPr>
              <a:t>Telesurgery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  <p:pic>
        <p:nvPicPr>
          <p:cNvPr id="8193" name="Picture 1" descr="C:\Users\Administrator\Desktop\th (3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4" y="4365104"/>
            <a:ext cx="3169614" cy="246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85065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等腰三角形 3">
            <a:hlinkClick r:id="rId2" action="ppaction://hlinksldjump"/>
          </p:cNvPr>
          <p:cNvSpPr/>
          <p:nvPr/>
        </p:nvSpPr>
        <p:spPr>
          <a:xfrm>
            <a:off x="7740352" y="5589240"/>
            <a:ext cx="576064" cy="504056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23528" y="1556792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文本框 3"/>
          <p:cNvSpPr txBox="1"/>
          <p:nvPr/>
        </p:nvSpPr>
        <p:spPr>
          <a:xfrm>
            <a:off x="0" y="22224"/>
            <a:ext cx="3419872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 dirty="0">
                <a:latin typeface="+mj-lt"/>
              </a:rPr>
              <a:t>Stage </a:t>
            </a:r>
            <a:r>
              <a:rPr lang="en-US" altLang="zh-CN" sz="2000" dirty="0" smtClean="0">
                <a:latin typeface="+mj-lt"/>
              </a:rPr>
              <a:t>3 While-reading   </a:t>
            </a:r>
          </a:p>
          <a:p>
            <a:r>
              <a:rPr lang="en-US" altLang="zh-CN" sz="2000" dirty="0" smtClean="0">
                <a:latin typeface="+mj-lt"/>
              </a:rPr>
              <a:t>Step 2 Detailed-reading</a:t>
            </a:r>
            <a:endParaRPr lang="zh-CN" altLang="en-US" sz="20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1340767"/>
            <a:ext cx="86143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00B050"/>
                </a:solidFill>
              </a:rPr>
              <a:t>Holidays at home &amp; Space travel</a:t>
            </a:r>
          </a:p>
          <a:p>
            <a:endParaRPr lang="en-US" altLang="zh-CN" sz="4000" b="1" dirty="0">
              <a:solidFill>
                <a:srgbClr val="00B050"/>
              </a:solidFill>
            </a:endParaRPr>
          </a:p>
          <a:p>
            <a:r>
              <a:rPr lang="en-US" altLang="zh-CN" sz="3200" b="1" dirty="0" smtClean="0"/>
              <a:t>1.Old </a:t>
            </a:r>
            <a:r>
              <a:rPr lang="en-US" altLang="zh-CN" sz="3200" b="1" dirty="0" smtClean="0"/>
              <a:t>citizens can go anywhere in the world.</a:t>
            </a:r>
          </a:p>
          <a:p>
            <a:r>
              <a:rPr lang="en-US" altLang="zh-CN" sz="3200" b="1" dirty="0" smtClean="0"/>
              <a:t>2.Disabilities </a:t>
            </a:r>
            <a:r>
              <a:rPr lang="en-US" altLang="zh-CN" sz="3200" b="1" dirty="0" smtClean="0"/>
              <a:t>are attached high-tech cameras to their hands.</a:t>
            </a:r>
          </a:p>
          <a:p>
            <a:r>
              <a:rPr lang="en-US" altLang="zh-CN" sz="3200" b="1" dirty="0" smtClean="0"/>
              <a:t>3.In </a:t>
            </a:r>
            <a:r>
              <a:rPr lang="en-US" altLang="zh-CN" sz="3200" b="1" dirty="0" smtClean="0"/>
              <a:t>the future, people who wants to travel in space can do it in their own cities. </a:t>
            </a:r>
            <a:endParaRPr lang="zh-CN" altLang="en-US" sz="3200" b="1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501008"/>
            <a:ext cx="627198" cy="6686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509120"/>
            <a:ext cx="648072" cy="7186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2553351"/>
            <a:ext cx="648072" cy="71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820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1556792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dirty="0"/>
          </a:p>
        </p:txBody>
      </p:sp>
      <p:sp>
        <p:nvSpPr>
          <p:cNvPr id="6" name="文本框 3"/>
          <p:cNvSpPr txBox="1"/>
          <p:nvPr/>
        </p:nvSpPr>
        <p:spPr>
          <a:xfrm>
            <a:off x="0" y="22224"/>
            <a:ext cx="3419872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 dirty="0">
                <a:latin typeface="+mj-lt"/>
              </a:rPr>
              <a:t>Stage 4</a:t>
            </a:r>
            <a:r>
              <a:rPr lang="en-US" altLang="zh-CN" sz="2000" dirty="0" smtClean="0">
                <a:latin typeface="+mj-lt"/>
              </a:rPr>
              <a:t> Post-reading   </a:t>
            </a:r>
          </a:p>
          <a:p>
            <a:r>
              <a:rPr lang="en-US" altLang="zh-CN" sz="2000" dirty="0" smtClean="0">
                <a:latin typeface="+mj-lt"/>
              </a:rPr>
              <a:t>Step 1 Discussion</a:t>
            </a:r>
            <a:endParaRPr lang="zh-CN" altLang="en-US" sz="2000" dirty="0"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3812" y="773119"/>
            <a:ext cx="77768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0070C0"/>
                </a:solidFill>
              </a:rPr>
              <a:t>Can you make any more predictions about your future life?</a:t>
            </a:r>
          </a:p>
        </p:txBody>
      </p:sp>
      <p:pic>
        <p:nvPicPr>
          <p:cNvPr id="1026" name="Picture 2" descr="C:\Users\Administrator\Desktop\t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00123"/>
            <a:ext cx="4277136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8" y="3441194"/>
            <a:ext cx="2016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00B050"/>
                </a:solidFill>
              </a:rPr>
              <a:t>Future?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" y="1949474"/>
            <a:ext cx="9036496" cy="484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2782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188640"/>
            <a:ext cx="2411760" cy="4001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 dirty="0">
                <a:latin typeface="+mj-lt"/>
              </a:rPr>
              <a:t>Stage </a:t>
            </a:r>
            <a:r>
              <a:rPr lang="en-US" altLang="zh-CN" sz="2000" dirty="0" smtClean="0">
                <a:latin typeface="+mj-lt"/>
              </a:rPr>
              <a:t>5 Summing up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980728"/>
            <a:ext cx="2938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natural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resources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527175"/>
            <a:ext cx="2938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recycled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materials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2031231"/>
            <a:ext cx="2938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alternative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2800" b="1" dirty="0" smtClean="0"/>
              <a:t>energy</a:t>
            </a:r>
            <a:endParaRPr lang="zh-CN" altLang="en-US" sz="2800" b="1" dirty="0"/>
          </a:p>
        </p:txBody>
      </p:sp>
      <p:sp>
        <p:nvSpPr>
          <p:cNvPr id="8" name="右大括号 7"/>
          <p:cNvSpPr/>
          <p:nvPr/>
        </p:nvSpPr>
        <p:spPr>
          <a:xfrm>
            <a:off x="3145624" y="1124744"/>
            <a:ext cx="346256" cy="1440160"/>
          </a:xfrm>
          <a:prstGeom prst="rightBrac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563888" y="1556792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</a:rPr>
              <a:t>At present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97289" y="1537026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</a:rPr>
              <a:t>In the future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5640851" y="1629402"/>
            <a:ext cx="504056" cy="359438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228184" y="1340768"/>
            <a:ext cx="3024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c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ertain things about future</a:t>
            </a:r>
            <a:endParaRPr lang="zh-CN" altLang="en-US" sz="3200" b="1" dirty="0"/>
          </a:p>
        </p:txBody>
      </p:sp>
      <p:sp>
        <p:nvSpPr>
          <p:cNvPr id="18" name="右箭头 17"/>
          <p:cNvSpPr/>
          <p:nvPr/>
        </p:nvSpPr>
        <p:spPr>
          <a:xfrm rot="5400000">
            <a:off x="6830951" y="3249130"/>
            <a:ext cx="1296445" cy="359438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6103190" y="4293096"/>
            <a:ext cx="3024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uncertain things about future</a:t>
            </a:r>
            <a:endParaRPr lang="zh-CN" altLang="en-US" sz="3200" b="1" dirty="0"/>
          </a:p>
        </p:txBody>
      </p:sp>
      <p:sp>
        <p:nvSpPr>
          <p:cNvPr id="20" name="右大括号 19"/>
          <p:cNvSpPr/>
          <p:nvPr/>
        </p:nvSpPr>
        <p:spPr>
          <a:xfrm>
            <a:off x="5076056" y="3140968"/>
            <a:ext cx="816823" cy="3360155"/>
          </a:xfrm>
          <a:prstGeom prst="rightBrac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35496" y="3060249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030A0"/>
                </a:solidFill>
              </a:rPr>
              <a:t>Garbage ships</a:t>
            </a:r>
            <a:endParaRPr lang="zh-CN" altLang="en-US" sz="2800" b="1" dirty="0">
              <a:solidFill>
                <a:srgbClr val="7030A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13213" y="4230758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</a:rPr>
              <a:t>Recreation</a:t>
            </a:r>
            <a:endParaRPr lang="zh-CN" altLang="en-US" sz="2800" b="1" dirty="0">
              <a:solidFill>
                <a:srgbClr val="7030A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47673" y="4893880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7030A0"/>
                </a:solidFill>
              </a:rPr>
              <a:t>Telesurgery</a:t>
            </a:r>
            <a:endParaRPr lang="zh-CN" altLang="en-US" sz="2800" b="1" dirty="0">
              <a:solidFill>
                <a:srgbClr val="7030A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1520" y="4939168"/>
            <a:ext cx="1260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030A0"/>
                </a:solidFill>
              </a:rPr>
              <a:t>Cars</a:t>
            </a:r>
            <a:endParaRPr lang="zh-CN" altLang="en-US" sz="2800" b="1" dirty="0">
              <a:solidFill>
                <a:srgbClr val="7030A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496" y="5594008"/>
            <a:ext cx="27742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</a:rPr>
              <a:t>Holidays at </a:t>
            </a:r>
            <a:r>
              <a:rPr lang="en-US" altLang="zh-CN" sz="2800" b="1" dirty="0" smtClean="0">
                <a:solidFill>
                  <a:srgbClr val="7030A0"/>
                </a:solidFill>
              </a:rPr>
              <a:t>home</a:t>
            </a:r>
            <a:endParaRPr lang="en-US" altLang="zh-CN" sz="2800" b="1" dirty="0">
              <a:solidFill>
                <a:srgbClr val="7030A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71800" y="3060249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7030A0"/>
                </a:solidFill>
              </a:rPr>
              <a:t>Batman </a:t>
            </a:r>
            <a:r>
              <a:rPr lang="en-US" altLang="zh-CN" sz="2800" b="1" dirty="0" smtClean="0">
                <a:solidFill>
                  <a:srgbClr val="7030A0"/>
                </a:solidFill>
              </a:rPr>
              <a:t>Nets</a:t>
            </a:r>
            <a:endParaRPr lang="zh-CN" altLang="en-US" sz="2800" b="1" dirty="0">
              <a:solidFill>
                <a:srgbClr val="7030A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-180528" y="4291153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030A0"/>
                </a:solidFill>
              </a:rPr>
              <a:t> Telephones for life</a:t>
            </a:r>
            <a:endParaRPr lang="zh-CN" altLang="en-US" sz="2800" b="1" dirty="0">
              <a:solidFill>
                <a:srgbClr val="7030A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71800" y="3575918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030A0"/>
                </a:solidFill>
              </a:rPr>
              <a:t>Forget the mall</a:t>
            </a:r>
            <a:endParaRPr lang="zh-CN" altLang="en-US" sz="2800" b="1" dirty="0">
              <a:solidFill>
                <a:srgbClr val="7030A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5127" y="3636313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7030A0"/>
                </a:solidFill>
              </a:rPr>
              <a:t>Forget smoking</a:t>
            </a:r>
            <a:endParaRPr lang="zh-CN" altLang="en-US" sz="2800" b="1" dirty="0">
              <a:solidFill>
                <a:srgbClr val="7030A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081227" y="5633485"/>
            <a:ext cx="1992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7030A0"/>
                </a:solidFill>
              </a:rPr>
              <a:t>Space </a:t>
            </a:r>
            <a:r>
              <a:rPr lang="en-US" altLang="zh-CN" sz="2800" b="1" dirty="0">
                <a:solidFill>
                  <a:srgbClr val="7030A0"/>
                </a:solidFill>
              </a:rPr>
              <a:t>travel</a:t>
            </a:r>
            <a:endParaRPr lang="zh-CN" altLang="en-US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092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7" grpId="0"/>
      <p:bldP spid="8" grpId="0" animBg="1"/>
      <p:bldP spid="9" grpId="0"/>
      <p:bldP spid="9" grpId="1"/>
      <p:bldP spid="11" grpId="0"/>
      <p:bldP spid="12" grpId="0" animBg="1"/>
      <p:bldP spid="13" grpId="0"/>
      <p:bldP spid="18" grpId="0" animBg="1"/>
      <p:bldP spid="19" grpId="0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2400" y="341040"/>
            <a:ext cx="3771528" cy="4001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 dirty="0">
                <a:latin typeface="+mj-lt"/>
              </a:rPr>
              <a:t>Stage </a:t>
            </a:r>
            <a:r>
              <a:rPr lang="en-US" altLang="zh-CN" sz="2000" dirty="0" smtClean="0">
                <a:latin typeface="+mj-lt"/>
              </a:rPr>
              <a:t>6 Assigning homework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683568" y="2060848"/>
            <a:ext cx="77768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0070C0"/>
                </a:solidFill>
              </a:rPr>
              <a:t>Finish the 2</a:t>
            </a:r>
            <a:r>
              <a:rPr lang="en-US" altLang="zh-CN" sz="4000" b="1" baseline="30000" dirty="0" smtClean="0">
                <a:solidFill>
                  <a:srgbClr val="0070C0"/>
                </a:solidFill>
              </a:rPr>
              <a:t>nd</a:t>
            </a:r>
            <a:r>
              <a:rPr lang="en-US" altLang="zh-CN" sz="4000" b="1" dirty="0" smtClean="0">
                <a:solidFill>
                  <a:srgbClr val="0070C0"/>
                </a:solidFill>
              </a:rPr>
              <a:t>  page of the English paper.</a:t>
            </a:r>
            <a:endParaRPr lang="en-US" altLang="zh-CN" sz="4000" b="1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8257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425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64067" y="3760161"/>
            <a:ext cx="2686497" cy="266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 descr="g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" y="764704"/>
            <a:ext cx="2888793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Administrator\Desktop\th (5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791395"/>
            <a:ext cx="2888793" cy="2637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istrator\Desktop\th (6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791395"/>
            <a:ext cx="2880320" cy="2637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istrator\Desktop\th (7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3760161"/>
            <a:ext cx="2902783" cy="266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istrator\Desktop\th (8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758358"/>
            <a:ext cx="2843808" cy="266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1691681" y="1862826"/>
            <a:ext cx="1117291" cy="46805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b="1" dirty="0" smtClean="0"/>
              <a:t>mud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95936" y="965567"/>
            <a:ext cx="2005381" cy="46805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</a:rPr>
              <a:t>concrete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64289" y="799524"/>
            <a:ext cx="2016224" cy="46805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</a:rPr>
              <a:t>brick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65098" y="5698630"/>
            <a:ext cx="1450918" cy="50405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</a:rPr>
              <a:t>stone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502" y="5698630"/>
            <a:ext cx="1788772" cy="50405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</a:rPr>
              <a:t>plastic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35712" y="5698630"/>
            <a:ext cx="1548655" cy="48993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</a:rPr>
              <a:t>wood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36511" y="895908"/>
            <a:ext cx="1296144" cy="50366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</a:rPr>
              <a:t>stone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36510" y="2696108"/>
            <a:ext cx="1296144" cy="46805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brick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63917" y="2712227"/>
            <a:ext cx="1437400" cy="46805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</a:rPr>
              <a:t>steel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00192" y="1867058"/>
            <a:ext cx="1440160" cy="46805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</a:rPr>
              <a:t>steel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884368" y="2928893"/>
            <a:ext cx="1296144" cy="46805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</a:rPr>
              <a:t>glass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27" name="文本框 3"/>
          <p:cNvSpPr txBox="1"/>
          <p:nvPr/>
        </p:nvSpPr>
        <p:spPr>
          <a:xfrm>
            <a:off x="-36513" y="-27384"/>
            <a:ext cx="3528393" cy="7200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 dirty="0">
                <a:latin typeface="+mj-lt"/>
              </a:rPr>
              <a:t>Stage 1</a:t>
            </a:r>
            <a:r>
              <a:rPr lang="en-US" altLang="zh-CN" sz="2000" dirty="0" smtClean="0">
                <a:latin typeface="+mj-lt"/>
              </a:rPr>
              <a:t> Getting ready</a:t>
            </a:r>
          </a:p>
          <a:p>
            <a:r>
              <a:rPr lang="en-US" altLang="zh-CN" sz="2000" dirty="0" smtClean="0">
                <a:latin typeface="+mj-lt"/>
              </a:rPr>
              <a:t>Step 1 Revision</a:t>
            </a:r>
            <a:endParaRPr lang="zh-CN" altLang="en-US" sz="2000" dirty="0">
              <a:latin typeface="+mj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8665" y="3388233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The Great Wall</a:t>
            </a:r>
            <a:endParaRPr lang="zh-CN" altLang="en-US" sz="2400" dirty="0"/>
          </a:p>
        </p:txBody>
      </p:sp>
      <p:sp>
        <p:nvSpPr>
          <p:cNvPr id="23" name="文本框 22"/>
          <p:cNvSpPr txBox="1"/>
          <p:nvPr/>
        </p:nvSpPr>
        <p:spPr>
          <a:xfrm>
            <a:off x="3368201" y="3375923"/>
            <a:ext cx="2813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Three Gorges </a:t>
            </a:r>
            <a:r>
              <a:rPr lang="en-US" altLang="zh-CN" sz="2400" dirty="0"/>
              <a:t>D</a:t>
            </a:r>
            <a:r>
              <a:rPr lang="en-US" altLang="zh-CN" sz="2400" dirty="0" smtClean="0"/>
              <a:t>am</a:t>
            </a:r>
            <a:endParaRPr lang="zh-CN" altLang="en-US" sz="2400" dirty="0"/>
          </a:p>
        </p:txBody>
      </p:sp>
      <p:sp>
        <p:nvSpPr>
          <p:cNvPr id="26" name="文本框 25"/>
          <p:cNvSpPr txBox="1"/>
          <p:nvPr/>
        </p:nvSpPr>
        <p:spPr>
          <a:xfrm>
            <a:off x="6370261" y="3380141"/>
            <a:ext cx="2928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Empire State Building</a:t>
            </a:r>
            <a:endParaRPr lang="zh-CN" altLang="en-US" sz="2400" dirty="0"/>
          </a:p>
        </p:txBody>
      </p:sp>
      <p:sp>
        <p:nvSpPr>
          <p:cNvPr id="28" name="文本框 27"/>
          <p:cNvSpPr txBox="1"/>
          <p:nvPr/>
        </p:nvSpPr>
        <p:spPr>
          <a:xfrm>
            <a:off x="41502" y="6424823"/>
            <a:ext cx="2942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farmland</a:t>
            </a:r>
            <a:endParaRPr lang="zh-CN" altLang="en-US" sz="2400" dirty="0"/>
          </a:p>
        </p:txBody>
      </p:sp>
      <p:sp>
        <p:nvSpPr>
          <p:cNvPr id="29" name="文本框 28"/>
          <p:cNvSpPr txBox="1"/>
          <p:nvPr/>
        </p:nvSpPr>
        <p:spPr>
          <a:xfrm>
            <a:off x="3135867" y="6344700"/>
            <a:ext cx="2942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/>
              <a:t>Leshan</a:t>
            </a:r>
            <a:r>
              <a:rPr lang="en-US" altLang="zh-CN" sz="2400" dirty="0" smtClean="0"/>
              <a:t> Grand Buddha</a:t>
            </a:r>
            <a:endParaRPr lang="zh-CN" altLang="en-US" sz="2400" dirty="0"/>
          </a:p>
        </p:txBody>
      </p:sp>
      <p:sp>
        <p:nvSpPr>
          <p:cNvPr id="30" name="文本框 29"/>
          <p:cNvSpPr txBox="1"/>
          <p:nvPr/>
        </p:nvSpPr>
        <p:spPr>
          <a:xfrm>
            <a:off x="6550733" y="6309480"/>
            <a:ext cx="2942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/>
              <a:t>Hongyadong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079284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4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 animBg="1"/>
      <p:bldP spid="16" grpId="1" animBg="1"/>
      <p:bldP spid="17" grpId="0" animBg="1"/>
      <p:bldP spid="17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  <p:bldP spid="24" grpId="0" animBg="1"/>
      <p:bldP spid="24" grpId="1" animBg="1"/>
      <p:bldP spid="25" grpId="0" animBg="1"/>
      <p:bldP spid="25" grpId="1" animBg="1"/>
      <p:bldP spid="3" grpId="0"/>
      <p:bldP spid="23" grpId="0"/>
      <p:bldP spid="26" grpId="0"/>
      <p:bldP spid="28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76470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0B050"/>
                </a:solidFill>
              </a:rPr>
              <a:t>What will </a:t>
            </a:r>
            <a:r>
              <a:rPr lang="en-US" altLang="zh-CN" sz="3600" b="1" dirty="0">
                <a:solidFill>
                  <a:srgbClr val="00B050"/>
                </a:solidFill>
              </a:rPr>
              <a:t>the house be </a:t>
            </a:r>
            <a:r>
              <a:rPr lang="en-US" altLang="zh-CN" sz="3600" b="1" dirty="0" smtClean="0">
                <a:solidFill>
                  <a:srgbClr val="00B050"/>
                </a:solidFill>
              </a:rPr>
              <a:t>like in the future?</a:t>
            </a:r>
            <a:endParaRPr lang="zh-CN" altLang="en-US" sz="3600" b="1" dirty="0">
              <a:solidFill>
                <a:srgbClr val="00B050"/>
              </a:solidFill>
            </a:endParaRPr>
          </a:p>
        </p:txBody>
      </p:sp>
      <p:sp>
        <p:nvSpPr>
          <p:cNvPr id="13" name="文本框 3"/>
          <p:cNvSpPr txBox="1"/>
          <p:nvPr/>
        </p:nvSpPr>
        <p:spPr>
          <a:xfrm>
            <a:off x="0" y="22224"/>
            <a:ext cx="2368236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 dirty="0">
                <a:latin typeface="+mj-lt"/>
              </a:rPr>
              <a:t>Stage 2</a:t>
            </a:r>
            <a:r>
              <a:rPr lang="en-US" altLang="zh-CN" sz="2000" dirty="0" smtClean="0">
                <a:latin typeface="+mj-lt"/>
              </a:rPr>
              <a:t> Pre-reading   </a:t>
            </a:r>
          </a:p>
          <a:p>
            <a:r>
              <a:rPr lang="en-US" altLang="zh-CN" sz="2000" dirty="0" smtClean="0">
                <a:latin typeface="+mj-lt"/>
              </a:rPr>
              <a:t>Step 1 Lead-in</a:t>
            </a:r>
            <a:endParaRPr lang="zh-CN" altLang="en-US" sz="2000" dirty="0">
              <a:latin typeface="+mj-lt"/>
            </a:endParaRPr>
          </a:p>
        </p:txBody>
      </p:sp>
      <p:pic>
        <p:nvPicPr>
          <p:cNvPr id="11" name="Content Placeholder 3" descr="future-concept-house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98033" y="1600200"/>
            <a:ext cx="6498167" cy="48736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2" name="Rectangle 4"/>
          <p:cNvSpPr/>
          <p:nvPr/>
        </p:nvSpPr>
        <p:spPr>
          <a:xfrm>
            <a:off x="3505200" y="990600"/>
            <a:ext cx="2286000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en-US" sz="3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TextBox 5"/>
          <p:cNvSpPr txBox="1"/>
          <p:nvPr/>
        </p:nvSpPr>
        <p:spPr>
          <a:xfrm>
            <a:off x="990600" y="5853470"/>
            <a:ext cx="7086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800" dirty="0" smtClean="0">
                <a:solidFill>
                  <a:schemeClr val="accent2">
                    <a:lumMod val="50000"/>
                  </a:schemeClr>
                </a:solidFill>
              </a:rPr>
              <a:t>Your Work Will Go Up On The Board!</a:t>
            </a:r>
            <a:endParaRPr lang="en-CA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22937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36512" y="-27384"/>
            <a:ext cx="3168352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 dirty="0">
                <a:latin typeface="+mj-lt"/>
              </a:rPr>
              <a:t>Stage 3</a:t>
            </a:r>
            <a:r>
              <a:rPr lang="en-US" altLang="zh-CN" sz="2000" dirty="0" smtClean="0">
                <a:latin typeface="+mj-lt"/>
              </a:rPr>
              <a:t> While-reading   </a:t>
            </a:r>
          </a:p>
          <a:p>
            <a:r>
              <a:rPr lang="en-US" altLang="zh-CN" sz="2000" dirty="0" smtClean="0">
                <a:latin typeface="+mj-lt"/>
              </a:rPr>
              <a:t>Step1  Skimming  </a:t>
            </a:r>
            <a:endParaRPr lang="zh-CN" altLang="en-US" sz="2000" dirty="0">
              <a:latin typeface="+mj-lt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210109" y="3142709"/>
            <a:ext cx="2952328" cy="646331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+mj-lt"/>
                <a:cs typeface="Times New Roman" panose="02020603050405020304" pitchFamily="18" charset="0"/>
              </a:rPr>
              <a:t>Part 1 </a:t>
            </a:r>
            <a:r>
              <a:rPr lang="en-US" altLang="zh-CN" sz="3200" b="1" dirty="0" smtClean="0">
                <a:latin typeface="+mj-lt"/>
                <a:cs typeface="Times New Roman" panose="02020603050405020304" pitchFamily="18" charset="0"/>
              </a:rPr>
              <a:t>(Para 1)</a:t>
            </a:r>
            <a:endParaRPr lang="zh-CN" altLang="en-US" sz="32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6" name="文本框 7"/>
          <p:cNvSpPr txBox="1"/>
          <p:nvPr/>
        </p:nvSpPr>
        <p:spPr>
          <a:xfrm>
            <a:off x="210109" y="4798893"/>
            <a:ext cx="3197246" cy="646331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+mj-lt"/>
                <a:cs typeface="Times New Roman" panose="02020603050405020304" pitchFamily="18" charset="0"/>
              </a:rPr>
              <a:t>Part 2 </a:t>
            </a:r>
            <a:r>
              <a:rPr lang="en-US" altLang="zh-CN" sz="3200" b="1" dirty="0" smtClean="0">
                <a:latin typeface="+mj-lt"/>
                <a:cs typeface="Times New Roman" panose="02020603050405020304" pitchFamily="18" charset="0"/>
              </a:rPr>
              <a:t>(Para 2-13)</a:t>
            </a:r>
            <a:endParaRPr lang="zh-CN" altLang="en-US" sz="32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3985845" y="2465601"/>
            <a:ext cx="4978643" cy="1323439"/>
          </a:xfrm>
          <a:prstGeom prst="rect">
            <a:avLst/>
          </a:prstGeom>
          <a:noFill/>
          <a:ln w="76200">
            <a:solidFill>
              <a:srgbClr val="7030A0"/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+mj-lt"/>
                <a:cs typeface="Times New Roman" panose="02020603050405020304" pitchFamily="18" charset="0"/>
              </a:rPr>
              <a:t>certain things about future life</a:t>
            </a:r>
            <a:endParaRPr lang="zh-CN" altLang="en-US" sz="40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3906940" y="4798893"/>
            <a:ext cx="5136451" cy="1323439"/>
          </a:xfrm>
          <a:prstGeom prst="rect">
            <a:avLst/>
          </a:prstGeom>
          <a:noFill/>
          <a:ln w="76200">
            <a:solidFill>
              <a:srgbClr val="7030A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4000" dirty="0" smtClean="0">
                <a:solidFill>
                  <a:schemeClr val="tx1"/>
                </a:solidFill>
                <a:latin typeface="+mj-lt"/>
              </a:rPr>
              <a:t>uncertain things about future life</a:t>
            </a:r>
            <a:endParaRPr lang="zh-CN" altLang="en-US" sz="4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2" name="曲线连接符 11"/>
          <p:cNvCxnSpPr>
            <a:stCxn id="3" idx="2"/>
          </p:cNvCxnSpPr>
          <p:nvPr/>
        </p:nvCxnSpPr>
        <p:spPr>
          <a:xfrm rot="16200000" flipH="1">
            <a:off x="2336179" y="3139133"/>
            <a:ext cx="1009855" cy="2309667"/>
          </a:xfrm>
          <a:prstGeom prst="curvedConnector2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曲线连接符 13"/>
          <p:cNvCxnSpPr/>
          <p:nvPr/>
        </p:nvCxnSpPr>
        <p:spPr>
          <a:xfrm flipV="1">
            <a:off x="1403648" y="2636912"/>
            <a:ext cx="2808312" cy="2161981"/>
          </a:xfrm>
          <a:prstGeom prst="curvedConnector3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形标注 10"/>
          <p:cNvSpPr/>
          <p:nvPr/>
        </p:nvSpPr>
        <p:spPr>
          <a:xfrm>
            <a:off x="4355976" y="44624"/>
            <a:ext cx="4248472" cy="1884402"/>
          </a:xfrm>
          <a:prstGeom prst="wedgeEllipseCallou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</a:rPr>
              <a:t>Tips: Transitional sentences </a:t>
            </a:r>
            <a:r>
              <a:rPr lang="en-US" altLang="zh-CN" sz="2800" b="1" dirty="0" smtClean="0">
                <a:solidFill>
                  <a:schemeClr val="tx1"/>
                </a:solidFill>
              </a:rPr>
              <a:t>can help you structure the passage clearly.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539552" y="3183066"/>
            <a:ext cx="7632848" cy="1938992"/>
          </a:xfrm>
          <a:prstGeom prst="rect">
            <a:avLst/>
          </a:prstGeom>
          <a:solidFill>
            <a:srgbClr val="FFFF00"/>
          </a:solidFill>
          <a:ln w="76200">
            <a:solidFill>
              <a:srgbClr val="00B050"/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+mj-lt"/>
                <a:cs typeface="Times New Roman" panose="02020603050405020304" pitchFamily="18" charset="0"/>
              </a:rPr>
              <a:t>All this seems certain, but there are plenty of things about city life in the future which are not certain.</a:t>
            </a:r>
            <a:endParaRPr lang="zh-CN" altLang="en-US" sz="4000" b="1" dirty="0">
              <a:latin typeface="+mj-lt"/>
              <a:cs typeface="Times New Roman" panose="02020603050405020304" pitchFamily="18" charset="0"/>
            </a:endParaRPr>
          </a:p>
        </p:txBody>
      </p:sp>
      <p:cxnSp>
        <p:nvCxnSpPr>
          <p:cNvPr id="27" name="曲线连接符 26"/>
          <p:cNvCxnSpPr/>
          <p:nvPr/>
        </p:nvCxnSpPr>
        <p:spPr>
          <a:xfrm rot="10800000" flipV="1">
            <a:off x="2807804" y="476672"/>
            <a:ext cx="3492388" cy="2650648"/>
          </a:xfrm>
          <a:prstGeom prst="curvedConnector3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547663" y="3284984"/>
            <a:ext cx="1293443" cy="432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75656" y="4905599"/>
            <a:ext cx="1892994" cy="432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979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9" grpId="0" animBg="1"/>
      <p:bldP spid="11" grpId="0" animBg="1"/>
      <p:bldP spid="17" grpId="0" animBg="1"/>
      <p:bldP spid="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966801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</a:rPr>
              <a:t>coal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1195" y="966802"/>
            <a:ext cx="1799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</a:rPr>
              <a:t>plastic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96839" y="966800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</a:rPr>
              <a:t>steel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98429" y="1583506"/>
            <a:ext cx="1179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</a:rPr>
              <a:t>mineral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1595898"/>
            <a:ext cx="1692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0070C0"/>
                </a:solidFill>
              </a:rPr>
              <a:t>aluminium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35696" y="1566404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</a:rPr>
              <a:t>paper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98332" y="993502"/>
            <a:ext cx="2060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</a:rPr>
              <a:t>wind power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53700" y="1595897"/>
            <a:ext cx="8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</a:rPr>
              <a:t>oil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53700" y="1012732"/>
            <a:ext cx="1345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</a:rPr>
              <a:t>wood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30185" y="1541983"/>
            <a:ext cx="1933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solar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 power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96839" y="1583506"/>
            <a:ext cx="1231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</a:rPr>
              <a:t>glass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58415" y="3068960"/>
            <a:ext cx="2427123" cy="3392760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34080" y="3068960"/>
            <a:ext cx="2427123" cy="3392760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5536" y="3068960"/>
            <a:ext cx="2427123" cy="339276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6953444" y="1012732"/>
            <a:ext cx="2190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</a:rPr>
              <a:t>hydropower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9320" y="2607295"/>
            <a:ext cx="2938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B050"/>
                </a:solidFill>
              </a:rPr>
              <a:t>natural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resources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47864" y="2607294"/>
            <a:ext cx="2938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7030A0"/>
                </a:solidFill>
              </a:rPr>
              <a:t>recycled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materials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85984" y="2607295"/>
            <a:ext cx="2938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alternative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</a:rPr>
              <a:t> energy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3528" y="2708920"/>
            <a:ext cx="2666629" cy="385442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dirty="0" smtClean="0">
                <a:solidFill>
                  <a:srgbClr val="FF0000"/>
                </a:solidFill>
              </a:rPr>
              <a:t>RUN</a:t>
            </a:r>
          </a:p>
          <a:p>
            <a:pPr algn="ctr"/>
            <a:r>
              <a:rPr lang="en-US" altLang="zh-CN" sz="7200" b="1" dirty="0" smtClean="0">
                <a:solidFill>
                  <a:srgbClr val="FF0000"/>
                </a:solidFill>
              </a:rPr>
              <a:t>OUT</a:t>
            </a:r>
            <a:endParaRPr lang="zh-CN" altLang="en-US" sz="7200" b="1" dirty="0">
              <a:solidFill>
                <a:srgbClr val="FF0000"/>
              </a:solidFill>
            </a:endParaRPr>
          </a:p>
        </p:txBody>
      </p:sp>
      <p:sp>
        <p:nvSpPr>
          <p:cNvPr id="25" name="文本框 3"/>
          <p:cNvSpPr txBox="1"/>
          <p:nvPr/>
        </p:nvSpPr>
        <p:spPr>
          <a:xfrm>
            <a:off x="-1" y="22224"/>
            <a:ext cx="3932944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 dirty="0">
                <a:latin typeface="+mj-lt"/>
              </a:rPr>
              <a:t>Stage </a:t>
            </a:r>
            <a:r>
              <a:rPr lang="en-US" altLang="zh-CN" sz="2000" dirty="0" smtClean="0">
                <a:latin typeface="+mj-lt"/>
              </a:rPr>
              <a:t>3 While-reading   </a:t>
            </a:r>
          </a:p>
          <a:p>
            <a:r>
              <a:rPr lang="en-US" altLang="zh-CN" sz="2000" dirty="0" smtClean="0">
                <a:latin typeface="+mj-lt"/>
              </a:rPr>
              <a:t>Step </a:t>
            </a:r>
            <a:r>
              <a:rPr lang="en-US" altLang="zh-CN" sz="2000" dirty="0">
                <a:latin typeface="+mj-lt"/>
              </a:rPr>
              <a:t>2</a:t>
            </a:r>
            <a:r>
              <a:rPr lang="en-US" altLang="zh-CN" sz="2000" dirty="0" smtClean="0">
                <a:latin typeface="+mj-lt"/>
              </a:rPr>
              <a:t> Detailed-reading(Part 1)</a:t>
            </a:r>
            <a:endParaRPr lang="zh-CN" alt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3287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73988E-6 L 0.38229 0.3461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172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73988E-6 L -0.09045 0.366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183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73988E-6 L 0.11337 0.4090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0" y="204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10405E-6 L 0.28073 0.3421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28" y="17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63 -4.62428E-7 L -0.22083 0.454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2" y="22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54 -4.62428E-7 L -0.04375 0.4966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248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4624E-6 L 0.39566 0.4432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74" y="22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10405E-6 L 0.24409 0.5102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5" y="255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5723E-6 L 0.11267 0.5710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285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.0104 L -0.36215 0.4136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8" y="20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75 4.04624E-6 L -0.52066 0.5558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71" y="27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68208E-6 L -0.03281 0.5560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9" y="27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8" grpId="0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26" name="Picture 2" descr="C:\Users\Administrator\Desktop\th (14)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533726"/>
            <a:ext cx="203639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esktop\th (16)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653" y="1565222"/>
            <a:ext cx="1999456" cy="1889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istrator\Desktop\th (17)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533727"/>
            <a:ext cx="1656184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istrator\Desktop\th (18)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9400"/>
            <a:ext cx="1979712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istrator\Desktop\th (19)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351" y="4091615"/>
            <a:ext cx="1959725" cy="2006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dministrator\Desktop\th (20)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6759" y="4113321"/>
            <a:ext cx="17716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istrator\Desktop\th (21)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813" y="1624212"/>
            <a:ext cx="1907797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Administrator\Desktop\th (22).jp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431" y="4086649"/>
            <a:ext cx="1756898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Administrator\Desktop\th (23).jpg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469" y="4086650"/>
            <a:ext cx="2152650" cy="2006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Administrator\Desktop\th (24).jpg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594" y="4108772"/>
            <a:ext cx="1880635" cy="1962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3"/>
          <p:cNvSpPr txBox="1"/>
          <p:nvPr/>
        </p:nvSpPr>
        <p:spPr>
          <a:xfrm>
            <a:off x="0" y="22224"/>
            <a:ext cx="3419872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 dirty="0">
                <a:latin typeface="+mj-lt"/>
              </a:rPr>
              <a:t>Stage </a:t>
            </a:r>
            <a:r>
              <a:rPr lang="en-US" altLang="zh-CN" sz="2000" dirty="0" smtClean="0">
                <a:latin typeface="+mj-lt"/>
              </a:rPr>
              <a:t>3 While-reading   </a:t>
            </a:r>
          </a:p>
          <a:p>
            <a:r>
              <a:rPr lang="en-US" altLang="zh-CN" sz="2000" dirty="0" smtClean="0">
                <a:latin typeface="+mj-lt"/>
              </a:rPr>
              <a:t>Step 2 Detailed-reading(Part 2)</a:t>
            </a:r>
            <a:endParaRPr lang="zh-CN" altLang="en-US" sz="2000" dirty="0">
              <a:latin typeface="+mj-lt"/>
            </a:endParaRPr>
          </a:p>
        </p:txBody>
      </p:sp>
      <p:sp>
        <p:nvSpPr>
          <p:cNvPr id="4" name="右箭头 3">
            <a:hlinkClick r:id="rId21" action="ppaction://hlinksldjump"/>
          </p:cNvPr>
          <p:cNvSpPr/>
          <p:nvPr/>
        </p:nvSpPr>
        <p:spPr>
          <a:xfrm>
            <a:off x="8207896" y="6359439"/>
            <a:ext cx="936104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7504" y="3454400"/>
            <a:ext cx="8856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          1                 2                         3                    4                      5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-86470" y="5999272"/>
            <a:ext cx="94109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                         6                               7                        8                    9               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0859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>
            <a:hlinkClick r:id="rId2" action="ppaction://hlinksldjump"/>
          </p:cNvPr>
          <p:cNvSpPr/>
          <p:nvPr/>
        </p:nvSpPr>
        <p:spPr>
          <a:xfrm>
            <a:off x="7740352" y="5589240"/>
            <a:ext cx="576064" cy="504056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23528" y="1556792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文本框 3"/>
          <p:cNvSpPr txBox="1"/>
          <p:nvPr/>
        </p:nvSpPr>
        <p:spPr>
          <a:xfrm>
            <a:off x="0" y="22224"/>
            <a:ext cx="3419872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 dirty="0">
                <a:latin typeface="+mj-lt"/>
              </a:rPr>
              <a:t>Stage </a:t>
            </a:r>
            <a:r>
              <a:rPr lang="en-US" altLang="zh-CN" sz="2000" dirty="0" smtClean="0">
                <a:latin typeface="+mj-lt"/>
              </a:rPr>
              <a:t>3 While-reading   </a:t>
            </a:r>
          </a:p>
          <a:p>
            <a:r>
              <a:rPr lang="en-US" altLang="zh-CN" sz="2000" dirty="0" smtClean="0">
                <a:latin typeface="+mj-lt"/>
              </a:rPr>
              <a:t>Step 2 Detailed-reading</a:t>
            </a:r>
            <a:endParaRPr lang="zh-CN" altLang="en-US" sz="20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1052736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00B050"/>
                </a:solidFill>
              </a:rPr>
              <a:t>Garbage ships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2348880"/>
            <a:ext cx="72728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In the future, </a:t>
            </a:r>
            <a:r>
              <a:rPr lang="en-US" altLang="zh-CN" sz="3200" b="1" dirty="0" smtClean="0"/>
              <a:t>we’ll have </a:t>
            </a:r>
            <a:r>
              <a:rPr lang="en-US" altLang="zh-CN" sz="3200" b="1" dirty="0" smtClean="0"/>
              <a:t> ____________</a:t>
            </a:r>
            <a:r>
              <a:rPr lang="en-US" altLang="zh-CN" sz="3200" b="1" dirty="0"/>
              <a:t>_</a:t>
            </a:r>
            <a:r>
              <a:rPr lang="en-US" altLang="zh-CN" sz="3200" b="1" dirty="0" smtClean="0"/>
              <a:t>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load</a:t>
            </a:r>
            <a:r>
              <a:rPr lang="en-US" altLang="zh-CN" sz="3200" b="1" dirty="0" smtClean="0"/>
              <a:t>ed with </a:t>
            </a:r>
            <a:r>
              <a:rPr lang="en-US" altLang="zh-CN" sz="3200" b="1" dirty="0" smtClean="0"/>
              <a:t>___________,which </a:t>
            </a:r>
            <a:r>
              <a:rPr lang="en-US" altLang="zh-CN" sz="3200" b="1" dirty="0" smtClean="0"/>
              <a:t>were sent </a:t>
            </a:r>
            <a:r>
              <a:rPr lang="en-US" altLang="zh-CN" sz="3200" b="1" dirty="0" smtClean="0"/>
              <a:t>to </a:t>
            </a:r>
            <a:r>
              <a:rPr lang="en-US" altLang="zh-CN" sz="3200" b="1" dirty="0" smtClean="0"/>
              <a:t>the ______.</a:t>
            </a:r>
          </a:p>
          <a:p>
            <a:r>
              <a:rPr lang="en-US" altLang="zh-CN" sz="3200" b="1" dirty="0" smtClean="0"/>
              <a:t>In this way, we can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get rid of </a:t>
            </a:r>
            <a:r>
              <a:rPr lang="en-US" altLang="zh-CN" sz="3200" b="1" dirty="0" smtClean="0"/>
              <a:t>_____   and </a:t>
            </a:r>
            <a:r>
              <a:rPr lang="en-US" altLang="zh-CN" sz="3200" b="1" dirty="0" smtClean="0"/>
              <a:t>___________ problems.</a:t>
            </a:r>
            <a:endParaRPr lang="zh-CN" altLang="en-US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076056" y="2322279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huge spaceships</a:t>
            </a:r>
            <a:endParaRPr lang="zh-CN" altLang="en-US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915816" y="2834636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waste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materials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59832" y="3284984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sun</a:t>
            </a:r>
            <a:endParaRPr lang="zh-CN" altLang="en-US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724128" y="3780612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landfill</a:t>
            </a:r>
            <a:endParaRPr lang="zh-CN" altLang="en-US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827584" y="4292515"/>
            <a:ext cx="2502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environmental</a:t>
            </a:r>
            <a:endParaRPr lang="zh-CN" altLang="en-US" sz="2800" b="1" dirty="0"/>
          </a:p>
        </p:txBody>
      </p:sp>
      <p:pic>
        <p:nvPicPr>
          <p:cNvPr id="11265" name="Picture 1" descr="C:\Users\Administrator\Desktop\th (27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733" y="-17026"/>
            <a:ext cx="2179302" cy="232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2770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7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>
            <a:hlinkClick r:id="rId2" action="ppaction://hlinksldjump"/>
          </p:cNvPr>
          <p:cNvSpPr/>
          <p:nvPr/>
        </p:nvSpPr>
        <p:spPr>
          <a:xfrm>
            <a:off x="7740352" y="5589240"/>
            <a:ext cx="576064" cy="504056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23528" y="1556792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文本框 3"/>
          <p:cNvSpPr txBox="1"/>
          <p:nvPr/>
        </p:nvSpPr>
        <p:spPr>
          <a:xfrm>
            <a:off x="0" y="22224"/>
            <a:ext cx="3419872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 dirty="0">
                <a:latin typeface="+mj-lt"/>
              </a:rPr>
              <a:t>Stage </a:t>
            </a:r>
            <a:r>
              <a:rPr lang="en-US" altLang="zh-CN" sz="2000" dirty="0" smtClean="0">
                <a:latin typeface="+mj-lt"/>
              </a:rPr>
              <a:t>3 While-reading   </a:t>
            </a:r>
          </a:p>
          <a:p>
            <a:r>
              <a:rPr lang="en-US" altLang="zh-CN" sz="2000" dirty="0" smtClean="0">
                <a:latin typeface="+mj-lt"/>
              </a:rPr>
              <a:t>Step 2 Detailed-reading</a:t>
            </a:r>
            <a:endParaRPr lang="zh-CN" altLang="en-US" sz="20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1052736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00B050"/>
                </a:solidFill>
              </a:rPr>
              <a:t>Batman Nets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2060848"/>
            <a:ext cx="67687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Which one will the police choose to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arrest</a:t>
            </a:r>
            <a:r>
              <a:rPr lang="en-US" altLang="zh-CN" sz="3200" b="1" dirty="0" smtClean="0"/>
              <a:t>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criminal</a:t>
            </a:r>
            <a:r>
              <a:rPr lang="en-US" altLang="zh-CN" sz="3200" b="1" dirty="0" smtClean="0"/>
              <a:t>s in the future?</a:t>
            </a:r>
          </a:p>
        </p:txBody>
      </p:sp>
      <p:pic>
        <p:nvPicPr>
          <p:cNvPr id="2050" name="Picture 2" descr="C:\Users\Administrator\Desktop\u=1424586321,4228688185&amp;fm=21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543" y="3306146"/>
            <a:ext cx="3124200" cy="2499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Desktop\u=3196681882,932893442&amp;fm=21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526" y="3303458"/>
            <a:ext cx="3258770" cy="2502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3469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等腰三角形 3">
            <a:hlinkClick r:id="rId2" action="ppaction://hlinksldjump"/>
          </p:cNvPr>
          <p:cNvSpPr/>
          <p:nvPr/>
        </p:nvSpPr>
        <p:spPr>
          <a:xfrm>
            <a:off x="7740352" y="5589240"/>
            <a:ext cx="576064" cy="504056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23528" y="1556792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文本框 3"/>
          <p:cNvSpPr txBox="1"/>
          <p:nvPr/>
        </p:nvSpPr>
        <p:spPr>
          <a:xfrm>
            <a:off x="0" y="22224"/>
            <a:ext cx="3419872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 dirty="0">
                <a:latin typeface="+mj-lt"/>
              </a:rPr>
              <a:t>Stage </a:t>
            </a:r>
            <a:r>
              <a:rPr lang="en-US" altLang="zh-CN" sz="2000" dirty="0" smtClean="0">
                <a:latin typeface="+mj-lt"/>
              </a:rPr>
              <a:t>3 While-reading   </a:t>
            </a:r>
          </a:p>
          <a:p>
            <a:r>
              <a:rPr lang="en-US" altLang="zh-CN" sz="2000" dirty="0" smtClean="0">
                <a:latin typeface="+mj-lt"/>
              </a:rPr>
              <a:t>Step 2 Detailed-reading</a:t>
            </a:r>
            <a:endParaRPr lang="zh-CN" altLang="en-US" sz="20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1052736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00B050"/>
                </a:solidFill>
              </a:rPr>
              <a:t>Forget smoking</a:t>
            </a:r>
            <a:endParaRPr lang="zh-CN" altLang="en-US" sz="4000" b="1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2492896"/>
            <a:ext cx="76328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No smoking will be allowed  within  a future city’s 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limits</a:t>
            </a:r>
            <a:r>
              <a:rPr lang="en-US" altLang="zh-CN" sz="3600" b="1" dirty="0" smtClean="0"/>
              <a:t>.   </a:t>
            </a:r>
            <a:r>
              <a:rPr lang="en-US" altLang="zh-CN" sz="3600" b="1" dirty="0" smtClean="0"/>
              <a:t>(translation)</a:t>
            </a:r>
            <a:endParaRPr lang="en-US" altLang="zh-CN" sz="3600" b="1" dirty="0" smtClean="0"/>
          </a:p>
          <a:p>
            <a:r>
              <a:rPr lang="zh-CN" altLang="en-US" sz="3600" b="1" dirty="0">
                <a:solidFill>
                  <a:srgbClr val="0070C0"/>
                </a:solidFill>
                <a:latin typeface="+mj-ea"/>
                <a:ea typeface="+mj-ea"/>
              </a:rPr>
              <a:t>在未来的城市范围内将禁止</a:t>
            </a:r>
            <a:r>
              <a:rPr lang="zh-CN" altLang="en-US" sz="3600" b="1" dirty="0" smtClean="0">
                <a:solidFill>
                  <a:srgbClr val="0070C0"/>
                </a:solidFill>
                <a:latin typeface="+mj-ea"/>
                <a:ea typeface="+mj-ea"/>
              </a:rPr>
              <a:t>戒烟</a:t>
            </a:r>
            <a:r>
              <a:rPr lang="zh-CN" altLang="en-US" sz="3600" dirty="0" smtClean="0">
                <a:solidFill>
                  <a:srgbClr val="0070C0"/>
                </a:solidFill>
              </a:rPr>
              <a:t>。</a:t>
            </a:r>
            <a:endParaRPr lang="zh-CN" altLang="en-US" sz="3600" dirty="0">
              <a:solidFill>
                <a:srgbClr val="0070C0"/>
              </a:solidFill>
            </a:endParaRPr>
          </a:p>
        </p:txBody>
      </p:sp>
      <p:pic>
        <p:nvPicPr>
          <p:cNvPr id="4097" name="Picture 1" descr="C:\Users\Administrator\Desktop\th (28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32606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304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575</Words>
  <Application>Microsoft Office PowerPoint</Application>
  <PresentationFormat>全屏显示(4:3)</PresentationFormat>
  <Paragraphs>139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宋体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mike</dc:creator>
  <cp:lastModifiedBy>j</cp:lastModifiedBy>
  <cp:revision>55</cp:revision>
  <dcterms:created xsi:type="dcterms:W3CDTF">2015-05-22T06:24:48Z</dcterms:created>
  <dcterms:modified xsi:type="dcterms:W3CDTF">2015-05-25T12:46:44Z</dcterms:modified>
</cp:coreProperties>
</file>