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3"/>
  </p:notesMasterIdLst>
  <p:sldIdLst>
    <p:sldId id="260" r:id="rId3"/>
    <p:sldId id="315" r:id="rId4"/>
    <p:sldId id="268" r:id="rId5"/>
    <p:sldId id="269" r:id="rId6"/>
    <p:sldId id="270" r:id="rId7"/>
    <p:sldId id="311" r:id="rId8"/>
    <p:sldId id="316" r:id="rId9"/>
    <p:sldId id="317" r:id="rId10"/>
    <p:sldId id="318" r:id="rId11"/>
    <p:sldId id="319" r:id="rId12"/>
    <p:sldId id="320" r:id="rId13"/>
    <p:sldId id="321" r:id="rId14"/>
    <p:sldId id="307" r:id="rId15"/>
    <p:sldId id="296" r:id="rId16"/>
    <p:sldId id="314" r:id="rId17"/>
    <p:sldId id="289" r:id="rId18"/>
    <p:sldId id="313" r:id="rId19"/>
    <p:sldId id="287" r:id="rId20"/>
    <p:sldId id="294" r:id="rId21"/>
    <p:sldId id="322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141"/>
    <a:srgbClr val="234141"/>
    <a:srgbClr val="306A9B"/>
    <a:srgbClr val="244141"/>
    <a:srgbClr val="FBAF2D"/>
    <a:srgbClr val="DA2757"/>
    <a:srgbClr val="295175"/>
    <a:srgbClr val="70C833"/>
    <a:srgbClr val="EC566B"/>
    <a:srgbClr val="00A5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771" autoAdjust="0"/>
  </p:normalViewPr>
  <p:slideViewPr>
    <p:cSldViewPr snapToGrid="0">
      <p:cViewPr>
        <p:scale>
          <a:sx n="100" d="100"/>
          <a:sy n="100" d="100"/>
        </p:scale>
        <p:origin x="-294" y="-216"/>
      </p:cViewPr>
      <p:guideLst>
        <p:guide orient="horz" pos="2160"/>
        <p:guide orient="horz" pos="164"/>
        <p:guide orient="horz" pos="4088"/>
        <p:guide pos="2897"/>
        <p:guide pos="55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BC6D58-4531-49B8-8851-1618CB27DC16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07AC05-D420-4A4D-99D1-7667B0661B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41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07AC05-D420-4A4D-99D1-7667B0661BE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690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681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720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293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288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810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731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464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98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503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881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299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43459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7"/>
          <p:cNvSpPr>
            <a:spLocks noChangeArrowheads="1"/>
          </p:cNvSpPr>
          <p:nvPr/>
        </p:nvSpPr>
        <p:spPr bwMode="auto">
          <a:xfrm>
            <a:off x="-1" y="501650"/>
            <a:ext cx="4709833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4098" name="标题 1"/>
          <p:cNvSpPr>
            <a:spLocks noGrp="1"/>
          </p:cNvSpPr>
          <p:nvPr>
            <p:ph type="title" idx="4294967295"/>
          </p:nvPr>
        </p:nvSpPr>
        <p:spPr bwMode="auto">
          <a:xfrm>
            <a:off x="1" y="584201"/>
            <a:ext cx="4709832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第十五课 </a:t>
            </a:r>
            <a:r>
              <a:rPr lang="en-US" altLang="zh-CN" sz="2800" b="1" dirty="0">
                <a:solidFill>
                  <a:schemeClr val="bg1"/>
                </a:solidFill>
              </a:rPr>
              <a:t>ɑ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nɡ enɡ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inɡ ong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78" y="1694323"/>
            <a:ext cx="5046890" cy="35308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文本框 3"/>
          <p:cNvSpPr txBox="1"/>
          <p:nvPr/>
        </p:nvSpPr>
        <p:spPr>
          <a:xfrm>
            <a:off x="5358170" y="1726519"/>
            <a:ext cx="3583951" cy="308392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</a:rPr>
              <a:t>汉语拼音 </a:t>
            </a:r>
            <a:endParaRPr lang="en-US" altLang="zh-CN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</a:rPr>
              <a:t>ɑnɡ enɡ inɡ </a:t>
            </a:r>
            <a:r>
              <a:rPr lang="en-US" altLang="zh-CN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</a:rPr>
              <a:t>onɡ</a:t>
            </a:r>
            <a:endParaRPr lang="zh-CN" alt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5848358"/>
            <a:ext cx="9144000" cy="50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2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我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会读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3160" y="173245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图</a:t>
            </a:r>
            <a:r>
              <a:rPr lang="zh-CN" altLang="en-US" sz="2400" dirty="0" smtClean="0"/>
              <a:t>中画的是什么？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3763495" y="2003625"/>
            <a:ext cx="21130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/>
              <a:t>红 旗</a:t>
            </a:r>
            <a:endParaRPr lang="zh-CN" altLang="en-US" sz="66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3445470" y="2755484"/>
            <a:ext cx="5480988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0" b="1" dirty="0" err="1">
                <a:solidFill>
                  <a:srgbClr val="00B050"/>
                </a:solidFill>
              </a:rPr>
              <a:t>hóng</a:t>
            </a:r>
            <a:r>
              <a:rPr lang="en-US" altLang="zh-CN" sz="8000" b="1" dirty="0">
                <a:solidFill>
                  <a:srgbClr val="00B050"/>
                </a:solidFill>
              </a:rPr>
              <a:t> </a:t>
            </a:r>
            <a:r>
              <a:rPr lang="en-US" altLang="zh-CN" sz="8000" b="1" dirty="0" err="1" smtClean="0">
                <a:solidFill>
                  <a:srgbClr val="00B050"/>
                </a:solidFill>
              </a:rPr>
              <a:t>qí</a:t>
            </a:r>
            <a:endParaRPr lang="en-US" altLang="zh-CN" sz="8000" b="1" dirty="0" smtClean="0">
              <a:solidFill>
                <a:srgbClr val="00B05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b="1" dirty="0" smtClean="0">
                <a:solidFill>
                  <a:srgbClr val="00B050"/>
                </a:solidFill>
              </a:rPr>
              <a:t>h—</a:t>
            </a:r>
            <a:r>
              <a:rPr lang="en-US" altLang="zh-CN" sz="6000" b="1" dirty="0" err="1" smtClean="0">
                <a:solidFill>
                  <a:srgbClr val="00B050"/>
                </a:solidFill>
              </a:rPr>
              <a:t>óng</a:t>
            </a:r>
            <a:r>
              <a:rPr lang="en-US" altLang="zh-CN" sz="6000" b="1" dirty="0" smtClean="0">
                <a:solidFill>
                  <a:srgbClr val="00B050"/>
                </a:solidFill>
              </a:rPr>
              <a:t>—</a:t>
            </a:r>
            <a:r>
              <a:rPr lang="en-US" altLang="zh-CN" sz="6000" b="1" dirty="0" err="1" smtClean="0">
                <a:solidFill>
                  <a:srgbClr val="00B050"/>
                </a:solidFill>
              </a:rPr>
              <a:t>hóng</a:t>
            </a:r>
            <a:endParaRPr lang="en-US" altLang="zh-CN" sz="6000" b="1" dirty="0">
              <a:solidFill>
                <a:srgbClr val="00B05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31" y="2762931"/>
            <a:ext cx="2538407" cy="281411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810" y="1471122"/>
            <a:ext cx="2652431" cy="18960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我会读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8809" y="3720257"/>
            <a:ext cx="717214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chu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qi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jǐ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zhī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xi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mì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fēng</a:t>
            </a:r>
            <a:r>
              <a:rPr lang="zh-CN" altLang="en-US" sz="3200" b="1" dirty="0" smtClean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，</a:t>
            </a:r>
            <a:endParaRPr lang="en-US" altLang="zh-CN" sz="3200" b="1" dirty="0" smtClean="0">
              <a:ln w="1905"/>
              <a:gradFill>
                <a:gsLst>
                  <a:gs pos="0">
                    <a:srgbClr val="D7712B">
                      <a:shade val="20000"/>
                      <a:satMod val="200000"/>
                    </a:srgbClr>
                  </a:gs>
                  <a:gs pos="78000">
                    <a:srgbClr val="D7712B">
                      <a:tint val="90000"/>
                      <a:shade val="89000"/>
                      <a:satMod val="220000"/>
                    </a:srgbClr>
                  </a:gs>
                  <a:gs pos="100000">
                    <a:srgbClr val="D7712B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fēi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xī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zh-CN" altLang="en-US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，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fēi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dōng</a:t>
            </a:r>
            <a:r>
              <a:rPr lang="zh-CN" altLang="en-US" sz="3200" b="1" dirty="0" smtClean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，</a:t>
            </a:r>
            <a:endParaRPr lang="en-US" altLang="zh-CN" sz="3200" b="1" dirty="0" smtClean="0">
              <a:ln w="1905"/>
              <a:gradFill>
                <a:gsLst>
                  <a:gs pos="0">
                    <a:srgbClr val="D7712B">
                      <a:shade val="20000"/>
                      <a:satMod val="200000"/>
                    </a:srgbClr>
                  </a:gs>
                  <a:gs pos="78000">
                    <a:srgbClr val="D7712B">
                      <a:tint val="90000"/>
                      <a:shade val="89000"/>
                      <a:satMod val="220000"/>
                    </a:srgbClr>
                  </a:gs>
                  <a:gs pos="100000">
                    <a:srgbClr val="D7712B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yì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fēi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fēi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jìn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hu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còng</a:t>
            </a:r>
            <a:r>
              <a:rPr lang="en-US" altLang="zh-CN" sz="3200" b="1" dirty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altLang="zh-CN" sz="3200" b="1" dirty="0" err="1" smtClean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zhōng</a:t>
            </a:r>
            <a:r>
              <a:rPr lang="en-US" altLang="zh-CN" sz="4000" b="1" dirty="0" smtClean="0">
                <a:ln w="1905"/>
                <a:gradFill>
                  <a:gsLst>
                    <a:gs pos="0">
                      <a:srgbClr val="D7712B">
                        <a:shade val="20000"/>
                        <a:satMod val="200000"/>
                      </a:srgbClr>
                    </a:gs>
                    <a:gs pos="78000">
                      <a:srgbClr val="D7712B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D7712B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zh-CN" altLang="en-US" sz="4000" b="1" dirty="0">
              <a:ln w="1905"/>
              <a:gradFill>
                <a:gsLst>
                  <a:gs pos="0">
                    <a:srgbClr val="D7712B">
                      <a:shade val="20000"/>
                      <a:satMod val="200000"/>
                    </a:srgbClr>
                  </a:gs>
                  <a:gs pos="78000">
                    <a:srgbClr val="D7712B">
                      <a:tint val="90000"/>
                      <a:shade val="89000"/>
                      <a:satMod val="220000"/>
                    </a:srgbClr>
                  </a:gs>
                  <a:gs pos="100000">
                    <a:srgbClr val="D7712B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2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我会写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4650" y="1998496"/>
            <a:ext cx="1879490" cy="4467340"/>
          </a:xfrm>
          <a:prstGeom prst="rect">
            <a:avLst/>
          </a:prstGeom>
        </p:spPr>
      </p:pic>
      <p:cxnSp>
        <p:nvCxnSpPr>
          <p:cNvPr id="51" name="直接连接符 50"/>
          <p:cNvCxnSpPr/>
          <p:nvPr/>
        </p:nvCxnSpPr>
        <p:spPr bwMode="auto">
          <a:xfrm>
            <a:off x="432215" y="3732195"/>
            <a:ext cx="1875622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 bwMode="auto">
          <a:xfrm>
            <a:off x="432215" y="4172260"/>
            <a:ext cx="187562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 bwMode="auto">
          <a:xfrm>
            <a:off x="432215" y="4612325"/>
            <a:ext cx="187562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 bwMode="auto">
          <a:xfrm>
            <a:off x="432215" y="5052389"/>
            <a:ext cx="1875622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 bwMode="auto">
          <a:xfrm>
            <a:off x="2686541" y="3694288"/>
            <a:ext cx="3823277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 bwMode="auto">
          <a:xfrm>
            <a:off x="2686541" y="4134353"/>
            <a:ext cx="382327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 bwMode="auto">
          <a:xfrm>
            <a:off x="2686541" y="4574418"/>
            <a:ext cx="382327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 bwMode="auto">
          <a:xfrm>
            <a:off x="2686541" y="5014482"/>
            <a:ext cx="3823277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4738843" y="3775631"/>
            <a:ext cx="18469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cheng</a:t>
            </a:r>
            <a:endParaRPr lang="zh-CN" alt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719246" y="3775631"/>
            <a:ext cx="15327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deng</a:t>
            </a:r>
            <a:endParaRPr lang="en-US" altLang="zh-CN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13936" y="3753372"/>
            <a:ext cx="13191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eng</a:t>
            </a:r>
            <a:endParaRPr lang="en-US" altLang="zh-CN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80" name="直接连接符 79"/>
          <p:cNvCxnSpPr/>
          <p:nvPr/>
        </p:nvCxnSpPr>
        <p:spPr bwMode="auto">
          <a:xfrm>
            <a:off x="432215" y="1981785"/>
            <a:ext cx="1875622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 bwMode="auto">
          <a:xfrm>
            <a:off x="432215" y="2421850"/>
            <a:ext cx="187562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 bwMode="auto">
          <a:xfrm>
            <a:off x="432215" y="2861915"/>
            <a:ext cx="187562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 bwMode="auto">
          <a:xfrm>
            <a:off x="432215" y="3301979"/>
            <a:ext cx="1875622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 bwMode="auto">
          <a:xfrm>
            <a:off x="2686541" y="1943878"/>
            <a:ext cx="3823277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 bwMode="auto">
          <a:xfrm>
            <a:off x="2686541" y="2383943"/>
            <a:ext cx="382327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 bwMode="auto">
          <a:xfrm>
            <a:off x="2686541" y="2824008"/>
            <a:ext cx="382327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 bwMode="auto">
          <a:xfrm>
            <a:off x="2686541" y="3264072"/>
            <a:ext cx="3823277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4305177" y="2051687"/>
            <a:ext cx="22894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</a:rPr>
              <a:t>zhu</a:t>
            </a:r>
            <a:r>
              <a:rPr lang="en-US" altLang="zh-CN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ɑ</a:t>
            </a:r>
            <a:r>
              <a:rPr lang="en-US" altLang="zh-CN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</a:rPr>
              <a:t>ng</a:t>
            </a:r>
            <a:endParaRPr lang="zh-CN" alt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2727277" y="2051687"/>
            <a:ext cx="15937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</a:rPr>
              <a:t>y</a:t>
            </a:r>
            <a:r>
              <a:rPr lang="en-US" altLang="zh-CN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ɑ</a:t>
            </a:r>
            <a:r>
              <a:rPr lang="en-US" altLang="zh-CN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</a:rPr>
              <a:t>ng</a:t>
            </a:r>
            <a:endParaRPr lang="en-US" altLang="zh-CN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13936" y="1962201"/>
            <a:ext cx="13906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ɑng</a:t>
            </a:r>
            <a:endParaRPr lang="en-US" altLang="zh-CN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2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我会写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4650" y="1998496"/>
            <a:ext cx="1879490" cy="4467340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 bwMode="auto">
          <a:xfrm>
            <a:off x="647047" y="3959271"/>
            <a:ext cx="1875622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 bwMode="auto">
          <a:xfrm>
            <a:off x="647047" y="4399336"/>
            <a:ext cx="187562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 bwMode="auto">
          <a:xfrm>
            <a:off x="647047" y="4839401"/>
            <a:ext cx="187562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 bwMode="auto">
          <a:xfrm>
            <a:off x="647047" y="5279465"/>
            <a:ext cx="1875622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 bwMode="auto">
          <a:xfrm>
            <a:off x="2901373" y="3921364"/>
            <a:ext cx="3823277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 bwMode="auto">
          <a:xfrm>
            <a:off x="2901373" y="4361429"/>
            <a:ext cx="382327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 bwMode="auto">
          <a:xfrm>
            <a:off x="2901373" y="4801494"/>
            <a:ext cx="382327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 bwMode="auto">
          <a:xfrm>
            <a:off x="2901373" y="5241558"/>
            <a:ext cx="3823277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4913334" y="4002707"/>
            <a:ext cx="20345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chong</a:t>
            </a:r>
            <a:endParaRPr lang="zh-CN" altLang="en-US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965928" y="4002707"/>
            <a:ext cx="19992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zhong</a:t>
            </a:r>
            <a:endParaRPr lang="en-US" altLang="zh-CN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09140" y="3980447"/>
            <a:ext cx="14461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ong</a:t>
            </a:r>
            <a:endParaRPr lang="en-US" altLang="zh-CN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38" name="直接连接符 37"/>
          <p:cNvCxnSpPr/>
          <p:nvPr/>
        </p:nvCxnSpPr>
        <p:spPr bwMode="auto">
          <a:xfrm>
            <a:off x="647047" y="2333706"/>
            <a:ext cx="1875622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 bwMode="auto">
          <a:xfrm>
            <a:off x="647047" y="2773771"/>
            <a:ext cx="187562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 bwMode="auto">
          <a:xfrm>
            <a:off x="647047" y="3213836"/>
            <a:ext cx="187562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 bwMode="auto">
          <a:xfrm>
            <a:off x="647047" y="3653900"/>
            <a:ext cx="1875622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 bwMode="auto">
          <a:xfrm>
            <a:off x="2901373" y="2295799"/>
            <a:ext cx="3823277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 bwMode="auto">
          <a:xfrm>
            <a:off x="2901373" y="2735864"/>
            <a:ext cx="382327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 bwMode="auto">
          <a:xfrm>
            <a:off x="2901373" y="3175929"/>
            <a:ext cx="382327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 bwMode="auto">
          <a:xfrm>
            <a:off x="2901373" y="3615993"/>
            <a:ext cx="3823277" cy="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4913334" y="2377142"/>
            <a:ext cx="12811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jing</a:t>
            </a:r>
            <a:endParaRPr lang="zh-CN" altLang="en-US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965929" y="2377142"/>
            <a:ext cx="14526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ying</a:t>
            </a:r>
            <a:endParaRPr lang="en-US" altLang="zh-CN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09140" y="2354882"/>
            <a:ext cx="14461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ing</a:t>
            </a:r>
            <a:endParaRPr lang="en-US" altLang="zh-CN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我会认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3182" y="1327333"/>
            <a:ext cx="34646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图中有些什么</a:t>
            </a:r>
            <a:r>
              <a:rPr lang="zh-CN" altLang="en-US" sz="2800" dirty="0" smtClean="0"/>
              <a:t>？</a:t>
            </a:r>
            <a:endParaRPr lang="en-US" altLang="zh-CN" sz="2800" dirty="0" smtClean="0"/>
          </a:p>
        </p:txBody>
      </p:sp>
      <p:sp>
        <p:nvSpPr>
          <p:cNvPr id="6" name="矩形 5"/>
          <p:cNvSpPr/>
          <p:nvPr/>
        </p:nvSpPr>
        <p:spPr>
          <a:xfrm>
            <a:off x="2905988" y="1932815"/>
            <a:ext cx="38860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小朋友在骑自行车。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22999" y="3175815"/>
            <a:ext cx="6639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 err="1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zì</a:t>
            </a:r>
            <a:endParaRPr lang="zh-CN" altLang="en-US" sz="48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97864" y="3175815"/>
            <a:ext cx="732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qí</a:t>
            </a:r>
            <a:endParaRPr lang="en-US" altLang="zh-CN" sz="48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75658" y="418176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00B050"/>
                </a:solidFill>
              </a:rPr>
              <a:t>自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997864" y="418176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00B050"/>
                </a:solidFill>
              </a:rPr>
              <a:t>骑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827" y="2750045"/>
            <a:ext cx="2159162" cy="353152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137645" y="3175815"/>
            <a:ext cx="14526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xǐng</a:t>
            </a:r>
            <a:endParaRPr lang="zh-CN" altLang="en-US" sz="48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53451" y="418176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00B050"/>
                </a:solidFill>
              </a:rPr>
              <a:t>行</a:t>
            </a:r>
          </a:p>
        </p:txBody>
      </p:sp>
      <p:sp>
        <p:nvSpPr>
          <p:cNvPr id="20" name="矩形 19"/>
          <p:cNvSpPr/>
          <p:nvPr/>
        </p:nvSpPr>
        <p:spPr>
          <a:xfrm>
            <a:off x="7392384" y="3175815"/>
            <a:ext cx="12474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 err="1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chē</a:t>
            </a:r>
            <a:endParaRPr lang="zh-CN" altLang="en-US" sz="48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31245" y="418176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00B050"/>
                </a:solidFill>
              </a:rPr>
              <a:t>车</a:t>
            </a:r>
            <a:endParaRPr lang="zh-CN" altLang="en-US" sz="5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2" grpId="0"/>
      <p:bldP spid="25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我会认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526546"/>
              </p:ext>
            </p:extLst>
          </p:nvPr>
        </p:nvGraphicFramePr>
        <p:xfrm>
          <a:off x="595992" y="1712685"/>
          <a:ext cx="5139789" cy="2987040"/>
        </p:xfrm>
        <a:graphic>
          <a:graphicData uri="http://schemas.openxmlformats.org/drawingml/2006/table">
            <a:tbl>
              <a:tblPr/>
              <a:tblGrid>
                <a:gridCol w="1027958"/>
                <a:gridCol w="4111831"/>
              </a:tblGrid>
              <a:tr h="3877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ɑ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单韵母。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7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ɑ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由ɑ和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合成，前鼻韵母。</a:t>
                      </a:r>
                      <a:endParaRPr lang="zh-CN" sz="2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7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ɑ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由ɑ和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ɡ合成，后鼻韵母。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7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 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 </a:t>
                      </a:r>
                      <a:endParaRPr lang="zh-CN" sz="2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7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 e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单韵母。</a:t>
                      </a:r>
                      <a:endParaRPr lang="zh-CN" sz="2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7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 en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由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e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和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合成，前鼻韵母。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7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 en</a:t>
                      </a: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由ɑ和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ɡ合成，后鼻韵母。</a:t>
                      </a:r>
                      <a:endParaRPr lang="zh-CN" sz="2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606451"/>
              </p:ext>
            </p:extLst>
          </p:nvPr>
        </p:nvGraphicFramePr>
        <p:xfrm>
          <a:off x="595994" y="5105855"/>
          <a:ext cx="5187289" cy="1280160"/>
        </p:xfrm>
        <a:graphic>
          <a:graphicData uri="http://schemas.openxmlformats.org/drawingml/2006/table">
            <a:tbl>
              <a:tblPr/>
              <a:tblGrid>
                <a:gridCol w="902137"/>
                <a:gridCol w="4285152"/>
              </a:tblGrid>
              <a:tr h="2797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en-US" sz="2800" b="1" kern="100" dirty="0" err="1" smtClean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i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单韵母。</a:t>
                      </a:r>
                      <a:endParaRPr lang="zh-CN" sz="2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7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 in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kern="100" dirty="0" err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i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合成，复韵母。</a:t>
                      </a:r>
                      <a:endParaRPr lang="zh-CN" sz="2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7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 in</a:t>
                      </a: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kern="100" dirty="0" err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i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ɡ合成，复韵母。</a:t>
                      </a:r>
                      <a:endParaRPr lang="zh-CN" sz="2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63046" y="1515994"/>
            <a:ext cx="2083597" cy="495248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要领总结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036861"/>
              </p:ext>
            </p:extLst>
          </p:nvPr>
        </p:nvGraphicFramePr>
        <p:xfrm>
          <a:off x="513160" y="2297588"/>
          <a:ext cx="8032126" cy="1374526"/>
        </p:xfrm>
        <a:graphic>
          <a:graphicData uri="http://schemas.openxmlformats.org/drawingml/2006/table">
            <a:tbl>
              <a:tblPr/>
              <a:tblGrid>
                <a:gridCol w="1174126"/>
                <a:gridCol w="979715"/>
                <a:gridCol w="5878285"/>
              </a:tblGrid>
              <a:tr h="51288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US" altLang="zh-CN" sz="4400" b="1" i="0" u="none" strike="noStrike" kern="1200" cap="none" spc="0" normalizeH="0" baseline="0" noProof="0" dirty="0" smtClean="0">
                          <a:ln w="1905"/>
                          <a:gradFill>
                            <a:gsLst>
                              <a:gs pos="0">
                                <a:srgbClr val="D7712B">
                                  <a:shade val="20000"/>
                                  <a:satMod val="200000"/>
                                </a:srgbClr>
                              </a:gs>
                              <a:gs pos="78000">
                                <a:srgbClr val="D7712B">
                                  <a:tint val="90000"/>
                                  <a:shade val="89000"/>
                                  <a:satMod val="220000"/>
                                </a:srgbClr>
                              </a:gs>
                              <a:gs pos="100000">
                                <a:srgbClr val="D7712B">
                                  <a:tint val="12000"/>
                                  <a:satMod val="255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ɑng</a:t>
                      </a:r>
                      <a:endParaRPr lang="zh-CN" sz="8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结构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由元音ɑ和鼻辅音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ɡ复合而成。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64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发音要领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前面的ɑ，舌位比单韵母ɑ偏后，发音时，舌头后缩，唇不圆发ɑ音，接着舌根抵住软腭，发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ɡ音。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848316"/>
              </p:ext>
            </p:extLst>
          </p:nvPr>
        </p:nvGraphicFramePr>
        <p:xfrm>
          <a:off x="513162" y="4354286"/>
          <a:ext cx="8064783" cy="1233714"/>
        </p:xfrm>
        <a:graphic>
          <a:graphicData uri="http://schemas.openxmlformats.org/drawingml/2006/table">
            <a:tbl>
              <a:tblPr/>
              <a:tblGrid>
                <a:gridCol w="1163239"/>
                <a:gridCol w="1001486"/>
                <a:gridCol w="5900058"/>
              </a:tblGrid>
              <a:tr h="61685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4400" b="1" i="0" u="none" strike="noStrike" kern="1200" cap="none" spc="0" normalizeH="0" baseline="0" noProof="0" dirty="0" err="1" smtClean="0">
                          <a:ln w="1905"/>
                          <a:gradFill>
                            <a:gsLst>
                              <a:gs pos="0">
                                <a:srgbClr val="D7712B">
                                  <a:shade val="20000"/>
                                  <a:satMod val="200000"/>
                                </a:srgbClr>
                              </a:gs>
                              <a:gs pos="78000">
                                <a:srgbClr val="D7712B">
                                  <a:tint val="90000"/>
                                  <a:shade val="89000"/>
                                  <a:satMod val="220000"/>
                                </a:srgbClr>
                              </a:gs>
                              <a:gs pos="100000">
                                <a:srgbClr val="D7712B">
                                  <a:tint val="12000"/>
                                  <a:satMod val="255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eng</a:t>
                      </a:r>
                      <a:endParaRPr kumimoji="0" lang="zh-CN" altLang="en-US" sz="8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结构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由元音ɑ和鼻辅音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ɡ复合而成。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85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发音要领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先发央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e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音，接着发鼻音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ɡ。 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要领总结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338298"/>
              </p:ext>
            </p:extLst>
          </p:nvPr>
        </p:nvGraphicFramePr>
        <p:xfrm>
          <a:off x="513160" y="2336799"/>
          <a:ext cx="8053898" cy="1287486"/>
        </p:xfrm>
        <a:graphic>
          <a:graphicData uri="http://schemas.openxmlformats.org/drawingml/2006/table">
            <a:tbl>
              <a:tblPr/>
              <a:tblGrid>
                <a:gridCol w="1163240"/>
                <a:gridCol w="1001486"/>
                <a:gridCol w="5889172"/>
              </a:tblGrid>
              <a:tr h="64374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4800" b="1" i="0" u="none" strike="noStrike" kern="1200" cap="none" spc="0" normalizeH="0" baseline="0" noProof="0" dirty="0" err="1" smtClean="0">
                          <a:ln w="1905"/>
                          <a:gradFill>
                            <a:gsLst>
                              <a:gs pos="0">
                                <a:srgbClr val="D7712B">
                                  <a:shade val="20000"/>
                                  <a:satMod val="200000"/>
                                </a:srgbClr>
                              </a:gs>
                              <a:gs pos="78000">
                                <a:srgbClr val="D7712B">
                                  <a:tint val="90000"/>
                                  <a:shade val="89000"/>
                                  <a:satMod val="220000"/>
                                </a:srgbClr>
                              </a:gs>
                              <a:gs pos="100000">
                                <a:srgbClr val="D7712B">
                                  <a:tint val="12000"/>
                                  <a:satMod val="255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endParaRPr kumimoji="0" lang="zh-CN" altLang="en-US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结构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由元音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i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和鼻辅音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ɡ复合而成。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74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发音要领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先发出</a:t>
                      </a:r>
                      <a:r>
                        <a:rPr lang="en-US" sz="2000" kern="100" dirty="0" err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i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音，舌头后缩，直接发鼻音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ɡ。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261752"/>
              </p:ext>
            </p:extLst>
          </p:nvPr>
        </p:nvGraphicFramePr>
        <p:xfrm>
          <a:off x="513160" y="4233157"/>
          <a:ext cx="8064784" cy="1325814"/>
        </p:xfrm>
        <a:graphic>
          <a:graphicData uri="http://schemas.openxmlformats.org/drawingml/2006/table">
            <a:tbl>
              <a:tblPr/>
              <a:tblGrid>
                <a:gridCol w="1174126"/>
                <a:gridCol w="1034143"/>
                <a:gridCol w="5856515"/>
              </a:tblGrid>
              <a:tr h="66290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4400" b="1" i="0" u="none" strike="noStrike" kern="1200" cap="none" spc="0" normalizeH="0" baseline="0" noProof="0" dirty="0" smtClean="0">
                          <a:ln w="1905"/>
                          <a:gradFill>
                            <a:gsLst>
                              <a:gs pos="0">
                                <a:srgbClr val="D7712B">
                                  <a:shade val="20000"/>
                                  <a:satMod val="200000"/>
                                </a:srgbClr>
                              </a:gs>
                              <a:gs pos="78000">
                                <a:srgbClr val="D7712B">
                                  <a:tint val="90000"/>
                                  <a:shade val="89000"/>
                                  <a:satMod val="220000"/>
                                </a:srgbClr>
                              </a:gs>
                              <a:gs pos="100000">
                                <a:srgbClr val="D7712B">
                                  <a:tint val="12000"/>
                                  <a:satMod val="255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ong</a:t>
                      </a:r>
                      <a:endParaRPr kumimoji="0" lang="zh-CN" altLang="en-US" sz="8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结构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由元音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o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和鼻辅音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ɡ复合而成。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发音要领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发出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u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音，接着舌根抵住软腭，发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n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黑体" panose="02010609060101010101" pitchFamily="49" charset="-122"/>
                        </a:rPr>
                        <a:t>ɡ音。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6829" y="2591185"/>
            <a:ext cx="2877171" cy="3828318"/>
          </a:xfrm>
          <a:prstGeom prst="rect">
            <a:avLst/>
          </a:prstGeom>
        </p:spPr>
      </p:pic>
      <p:sp>
        <p:nvSpPr>
          <p:cNvPr id="34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我会做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3160" y="1644135"/>
            <a:ext cx="3807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dirty="0" smtClean="0">
                <a:solidFill>
                  <a:srgbClr val="00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1.</a:t>
            </a:r>
            <a:r>
              <a:rPr lang="zh-CN" altLang="en-US" sz="3200" kern="100" dirty="0" smtClean="0">
                <a:solidFill>
                  <a:srgbClr val="00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填一填，拼一拼。</a:t>
            </a:r>
            <a:endParaRPr lang="zh-CN" altLang="en-US" sz="3200" dirty="0">
              <a:latin typeface="微软雅黑" panose="020B0503020204020204" pitchFamily="34" charset="-122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379" y="2709405"/>
            <a:ext cx="5748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j-lt"/>
              </a:rPr>
              <a:t>（    ）</a:t>
            </a:r>
            <a:r>
              <a:rPr lang="en-US" altLang="zh-CN" sz="2800" dirty="0">
                <a:latin typeface="+mj-lt"/>
              </a:rPr>
              <a:t>—</a:t>
            </a:r>
            <a:r>
              <a:rPr lang="zh-CN" altLang="en-US" sz="2800" dirty="0">
                <a:latin typeface="+mj-lt"/>
              </a:rPr>
              <a:t>（    ）</a:t>
            </a:r>
            <a:r>
              <a:rPr lang="en-US" altLang="zh-CN" sz="2800" dirty="0">
                <a:latin typeface="+mj-lt"/>
              </a:rPr>
              <a:t>—</a:t>
            </a:r>
            <a:r>
              <a:rPr lang="zh-CN" altLang="en-US" sz="2800" dirty="0" smtClean="0">
                <a:latin typeface="+mj-lt"/>
              </a:rPr>
              <a:t>（       </a:t>
            </a:r>
            <a:r>
              <a:rPr lang="zh-CN" altLang="en-US" sz="2800" dirty="0">
                <a:latin typeface="+mj-lt"/>
              </a:rPr>
              <a:t>）→</a:t>
            </a:r>
            <a:r>
              <a:rPr lang="en-US" altLang="zh-CN" sz="2800" dirty="0" err="1">
                <a:latin typeface="+mj-lt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err="1">
                <a:latin typeface="+mj-lt"/>
              </a:rPr>
              <a:t>nɡ</a:t>
            </a:r>
            <a:r>
              <a:rPr lang="en-US" altLang="zh-CN" sz="2800" dirty="0">
                <a:latin typeface="+mj-lt"/>
              </a:rPr>
              <a:t> </a:t>
            </a:r>
            <a:endParaRPr lang="zh-CN" altLang="en-US" sz="2800" dirty="0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0504" y="3713121"/>
            <a:ext cx="4331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（    ）</a:t>
            </a:r>
            <a:r>
              <a:rPr lang="en-US" altLang="zh-CN" sz="2800" dirty="0"/>
              <a:t>—</a:t>
            </a:r>
            <a:r>
              <a:rPr lang="zh-CN" altLang="en-US" sz="2800" dirty="0" smtClean="0"/>
              <a:t>（        </a:t>
            </a:r>
            <a:r>
              <a:rPr lang="zh-CN" altLang="en-US" sz="2800" dirty="0"/>
              <a:t>）→</a:t>
            </a:r>
            <a:r>
              <a:rPr lang="en-US" altLang="zh-CN" sz="2800" dirty="0" err="1"/>
              <a:t>fěnɡ</a:t>
            </a:r>
            <a:r>
              <a:rPr lang="en-US" altLang="zh-CN" sz="2800" dirty="0"/>
              <a:t> 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847425" y="4716837"/>
            <a:ext cx="39116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m</a:t>
            </a:r>
            <a:r>
              <a:rPr lang="en-US" altLang="zh-CN" sz="2800" dirty="0" smtClean="0"/>
              <a:t> — </a:t>
            </a:r>
            <a:r>
              <a:rPr lang="en-US" altLang="zh-CN" sz="2800" dirty="0" err="1" smtClean="0"/>
              <a:t>ínɡ</a:t>
            </a:r>
            <a:r>
              <a:rPr lang="en-US" altLang="zh-CN" sz="2800" dirty="0" smtClean="0"/>
              <a:t> →</a:t>
            </a:r>
            <a:r>
              <a:rPr lang="zh-CN" altLang="en-US" sz="2800" dirty="0" smtClean="0"/>
              <a:t>（           </a:t>
            </a:r>
            <a:r>
              <a:rPr lang="zh-CN" altLang="en-US" sz="2800" dirty="0"/>
              <a:t>） </a:t>
            </a:r>
          </a:p>
        </p:txBody>
      </p:sp>
      <p:sp>
        <p:nvSpPr>
          <p:cNvPr id="9" name="矩形 8"/>
          <p:cNvSpPr/>
          <p:nvPr/>
        </p:nvSpPr>
        <p:spPr>
          <a:xfrm>
            <a:off x="810355" y="5720553"/>
            <a:ext cx="4411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x</a:t>
            </a:r>
            <a:r>
              <a:rPr lang="en-US" altLang="zh-CN" sz="2800" dirty="0" smtClean="0"/>
              <a:t> — I —</a:t>
            </a:r>
            <a:r>
              <a:rPr lang="zh-CN" altLang="en-US" sz="2800" dirty="0"/>
              <a:t>（    </a:t>
            </a:r>
            <a:r>
              <a:rPr lang="zh-CN" altLang="en-US" sz="2800" dirty="0" smtClean="0"/>
              <a:t>     ）→ </a:t>
            </a:r>
            <a:r>
              <a:rPr lang="en-US" altLang="zh-CN" sz="2800" dirty="0" err="1" smtClean="0"/>
              <a:t>xionɡ</a:t>
            </a:r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1174940" y="2617072"/>
            <a:ext cx="298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18" name="矩形 17"/>
          <p:cNvSpPr/>
          <p:nvPr/>
        </p:nvSpPr>
        <p:spPr>
          <a:xfrm>
            <a:off x="2654009" y="2575946"/>
            <a:ext cx="298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 smtClean="0">
                <a:solidFill>
                  <a:srgbClr val="00B050"/>
                </a:solidFill>
              </a:rPr>
              <a:t>i</a:t>
            </a:r>
            <a:endParaRPr lang="en-US" altLang="zh-CN" sz="4000" dirty="0">
              <a:solidFill>
                <a:srgbClr val="00B05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16494" y="2591185"/>
            <a:ext cx="10134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4000" dirty="0" err="1">
                <a:solidFill>
                  <a:srgbClr val="00B050"/>
                </a:solidFill>
              </a:rPr>
              <a:t>ng</a:t>
            </a:r>
            <a:endParaRPr lang="en-US" altLang="zh-CN" sz="4000" dirty="0">
              <a:solidFill>
                <a:srgbClr val="00B05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1423" y="3600790"/>
            <a:ext cx="327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B050"/>
                </a:solidFill>
              </a:rPr>
              <a:t>f</a:t>
            </a:r>
            <a:endParaRPr lang="en-US" altLang="zh-CN" sz="4000" dirty="0">
              <a:solidFill>
                <a:srgbClr val="00B05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13659" y="3620788"/>
            <a:ext cx="10406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00B050"/>
                </a:solidFill>
              </a:rPr>
              <a:t>ěnɡ</a:t>
            </a:r>
            <a:endParaRPr lang="en-US" altLang="zh-CN" sz="4000" dirty="0">
              <a:solidFill>
                <a:srgbClr val="00B05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02495" y="4607923"/>
            <a:ext cx="13260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 smtClean="0">
                <a:solidFill>
                  <a:srgbClr val="00B050"/>
                </a:solidFill>
              </a:rPr>
              <a:t>mínɡ</a:t>
            </a:r>
            <a:endParaRPr lang="en-US" altLang="zh-CN" sz="4000" dirty="0">
              <a:solidFill>
                <a:srgbClr val="00B05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36080" y="5628220"/>
            <a:ext cx="10406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B050"/>
                </a:solidFill>
              </a:rPr>
              <a:t>onɡ</a:t>
            </a:r>
            <a:endParaRPr lang="en-US" altLang="zh-CN" sz="4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62" y="4277644"/>
            <a:ext cx="1857337" cy="2580356"/>
          </a:xfrm>
          <a:prstGeom prst="rect">
            <a:avLst/>
          </a:prstGeom>
        </p:spPr>
      </p:pic>
      <p:sp>
        <p:nvSpPr>
          <p:cNvPr id="34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我会做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3160" y="1644135"/>
            <a:ext cx="66800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dirty="0" smtClean="0">
                <a:solidFill>
                  <a:srgbClr val="00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2.</a:t>
            </a:r>
            <a:r>
              <a:rPr lang="zh-CN" altLang="en-US" sz="3200" kern="100" dirty="0">
                <a:solidFill>
                  <a:srgbClr val="00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写出与整体认读音节对应的韵母</a:t>
            </a:r>
            <a:r>
              <a:rPr lang="zh-CN" altLang="en-US" sz="3200" kern="100" dirty="0" smtClean="0">
                <a:solidFill>
                  <a:srgbClr val="00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9410" y="2709406"/>
            <a:ext cx="7716440" cy="289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/>
              <a:t>（    ）</a:t>
            </a:r>
            <a:r>
              <a:rPr lang="en-US" altLang="zh-CN" sz="3200" dirty="0"/>
              <a:t>—</a:t>
            </a:r>
            <a:r>
              <a:rPr lang="en-US" altLang="zh-CN" sz="3200" dirty="0" err="1"/>
              <a:t>yi</a:t>
            </a:r>
            <a:r>
              <a:rPr lang="en-US" altLang="zh-CN" sz="3200" dirty="0"/>
              <a:t>    </a:t>
            </a:r>
            <a:r>
              <a:rPr lang="zh-CN" altLang="en-US" sz="3200" dirty="0"/>
              <a:t>（    ）</a:t>
            </a:r>
            <a:r>
              <a:rPr lang="en-US" altLang="zh-CN" sz="3200" dirty="0"/>
              <a:t>—yin   </a:t>
            </a:r>
            <a:r>
              <a:rPr lang="zh-CN" altLang="en-US" sz="3200" dirty="0"/>
              <a:t>（   </a:t>
            </a:r>
            <a:r>
              <a:rPr lang="zh-CN" altLang="en-US" sz="3200" dirty="0" smtClean="0"/>
              <a:t>   </a:t>
            </a:r>
            <a:r>
              <a:rPr lang="zh-CN" altLang="en-US" sz="3200" dirty="0"/>
              <a:t>）</a:t>
            </a:r>
            <a:r>
              <a:rPr lang="en-US" altLang="zh-CN" sz="3200" dirty="0"/>
              <a:t>—</a:t>
            </a:r>
            <a:r>
              <a:rPr lang="en-US" altLang="zh-CN" sz="3200" dirty="0" err="1"/>
              <a:t>yinɡ</a:t>
            </a:r>
            <a:r>
              <a:rPr lang="en-US" altLang="zh-CN" sz="3200" dirty="0"/>
              <a:t>    </a:t>
            </a:r>
            <a:r>
              <a:rPr lang="zh-CN" altLang="en-US" sz="3200" dirty="0"/>
              <a:t>（    ）</a:t>
            </a:r>
            <a:r>
              <a:rPr lang="en-US" altLang="zh-CN" sz="3200" dirty="0"/>
              <a:t>—</a:t>
            </a:r>
            <a:r>
              <a:rPr lang="en-US" altLang="zh-CN" sz="3200" dirty="0" err="1"/>
              <a:t>wu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</a:t>
            </a:r>
            <a:r>
              <a:rPr lang="zh-CN" altLang="en-US" sz="3200" dirty="0" smtClean="0"/>
              <a:t>（    </a:t>
            </a:r>
            <a:r>
              <a:rPr lang="zh-CN" altLang="en-US" sz="3200" dirty="0"/>
              <a:t>）</a:t>
            </a:r>
            <a:r>
              <a:rPr lang="en-US" altLang="zh-CN" sz="3200" dirty="0"/>
              <a:t>—</a:t>
            </a:r>
            <a:r>
              <a:rPr lang="en-US" altLang="zh-CN" sz="3200" dirty="0" err="1"/>
              <a:t>yun</a:t>
            </a:r>
            <a:r>
              <a:rPr lang="en-US" altLang="zh-CN" sz="3200" dirty="0"/>
              <a:t>  </a:t>
            </a:r>
            <a:r>
              <a:rPr lang="zh-CN" altLang="en-US" sz="3200" dirty="0" smtClean="0"/>
              <a:t>（     ）</a:t>
            </a:r>
            <a:r>
              <a:rPr lang="en-US" altLang="zh-CN" sz="3200" dirty="0"/>
              <a:t>—</a:t>
            </a:r>
            <a:r>
              <a:rPr lang="en-US" altLang="zh-CN" sz="3200" dirty="0" smtClean="0"/>
              <a:t>yue   </a:t>
            </a:r>
            <a:endParaRPr lang="en-US" altLang="zh-CN" sz="3200" dirty="0"/>
          </a:p>
        </p:txBody>
      </p:sp>
      <p:sp>
        <p:nvSpPr>
          <p:cNvPr id="17" name="矩形 16"/>
          <p:cNvSpPr/>
          <p:nvPr/>
        </p:nvSpPr>
        <p:spPr>
          <a:xfrm>
            <a:off x="1233417" y="3032570"/>
            <a:ext cx="327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B050"/>
                </a:solidFill>
              </a:rPr>
              <a:t>f</a:t>
            </a:r>
            <a:endParaRPr lang="en-US" altLang="zh-CN" sz="4000" dirty="0">
              <a:solidFill>
                <a:srgbClr val="00B05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61270" y="2913817"/>
            <a:ext cx="5838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B050"/>
                </a:solidFill>
              </a:rPr>
              <a:t>in</a:t>
            </a:r>
            <a:endParaRPr lang="en-US" altLang="zh-CN" sz="4000" dirty="0">
              <a:solidFill>
                <a:srgbClr val="00B05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49297" y="2913817"/>
            <a:ext cx="8691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 smtClean="0">
                <a:solidFill>
                  <a:srgbClr val="00B050"/>
                </a:solidFill>
              </a:rPr>
              <a:t>ing</a:t>
            </a:r>
            <a:endParaRPr lang="en-US" altLang="zh-CN" sz="4000" dirty="0">
              <a:solidFill>
                <a:srgbClr val="00B05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92710" y="3923911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B050"/>
                </a:solidFill>
              </a:rPr>
              <a:t>u</a:t>
            </a:r>
          </a:p>
        </p:txBody>
      </p:sp>
      <p:sp>
        <p:nvSpPr>
          <p:cNvPr id="21" name="矩形 20"/>
          <p:cNvSpPr/>
          <p:nvPr/>
        </p:nvSpPr>
        <p:spPr>
          <a:xfrm>
            <a:off x="4690131" y="3902039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B050"/>
                </a:solidFill>
              </a:rPr>
              <a:t>un</a:t>
            </a:r>
            <a:endParaRPr lang="en-US" altLang="zh-CN" sz="4000" dirty="0">
              <a:solidFill>
                <a:srgbClr val="00B05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93194" y="3923911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00B050"/>
                </a:solidFill>
              </a:rPr>
              <a:t>üe</a:t>
            </a:r>
            <a:endParaRPr lang="en-US" altLang="zh-CN" sz="4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" name="标题 1"/>
          <p:cNvSpPr txBox="1"/>
          <p:nvPr/>
        </p:nvSpPr>
        <p:spPr bwMode="auto">
          <a:xfrm>
            <a:off x="0" y="584201"/>
            <a:ext cx="244467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课文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情景图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13860" y="1082676"/>
            <a:ext cx="50051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400" dirty="0"/>
              <a:t>图上画了什么</a:t>
            </a:r>
            <a:r>
              <a:rPr lang="zh-CN" altLang="en-US" sz="2400" dirty="0" smtClean="0"/>
              <a:t>？他们</a:t>
            </a:r>
            <a:r>
              <a:rPr lang="zh-CN" altLang="en-US" sz="2400" dirty="0"/>
              <a:t>正在干什么</a:t>
            </a:r>
            <a:r>
              <a:rPr lang="zh-CN" altLang="en-US" sz="2400" dirty="0" smtClean="0"/>
              <a:t>？</a:t>
            </a:r>
            <a:endParaRPr lang="en-US" altLang="zh-CN" sz="2400" dirty="0" smtClean="0"/>
          </a:p>
        </p:txBody>
      </p:sp>
      <p:sp>
        <p:nvSpPr>
          <p:cNvPr id="15" name="文本框 14"/>
          <p:cNvSpPr txBox="1"/>
          <p:nvPr/>
        </p:nvSpPr>
        <p:spPr>
          <a:xfrm>
            <a:off x="4184026" y="2135044"/>
            <a:ext cx="264687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有几个小朋友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他们正在放风筝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有龙，有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老鹰。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84026" y="411299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读儿歌：</a:t>
            </a:r>
            <a:endParaRPr lang="zh-CN" altLang="en-US" sz="2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5504364" y="4109685"/>
            <a:ext cx="306045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星期天，天气晴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小朋友们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放风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蜜蜂，有长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龙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一只大老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31" y="1593933"/>
            <a:ext cx="3508147" cy="4674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065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810" y="2011517"/>
            <a:ext cx="5848822" cy="3744903"/>
          </a:xfrm>
          <a:prstGeom prst="rect">
            <a:avLst/>
          </a:prstGeom>
        </p:spPr>
      </p:pic>
      <p:sp>
        <p:nvSpPr>
          <p:cNvPr id="11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2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我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会读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80616" y="2166336"/>
            <a:ext cx="24400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ɑng</a:t>
            </a:r>
            <a:endParaRPr lang="en-US" altLang="zh-CN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1415" y="2544455"/>
            <a:ext cx="27400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</a:rPr>
              <a:t>图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中画的是什么？</a:t>
            </a:r>
            <a:endParaRPr lang="en-US" altLang="zh-CN" sz="2400" b="1" dirty="0" smtClean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49601" y="3860231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一个小朋友躺在草地上。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49601" y="4446130"/>
            <a:ext cx="378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躺下躺下 </a:t>
            </a:r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ɑng </a:t>
            </a:r>
            <a:r>
              <a:rPr lang="en-US" altLang="zh-CN" sz="2400" dirty="0" err="1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ɑng</a:t>
            </a:r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400" dirty="0" err="1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ɑng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471" y="2326560"/>
            <a:ext cx="2532560" cy="311481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11415" y="270987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810" y="2011517"/>
            <a:ext cx="5848822" cy="3744903"/>
          </a:xfrm>
          <a:prstGeom prst="rect">
            <a:avLst/>
          </a:prstGeom>
        </p:spPr>
      </p:pic>
      <p:sp>
        <p:nvSpPr>
          <p:cNvPr id="14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2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我会读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91640" y="370795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有一个可爱的台灯。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80616" y="2166336"/>
            <a:ext cx="237276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eng</a:t>
            </a:r>
            <a:endParaRPr lang="en-US" altLang="zh-CN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7139" y="2628000"/>
            <a:ext cx="29281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图中画的是什么？</a:t>
            </a:r>
            <a:endParaRPr lang="en-US" altLang="zh-CN" sz="2400" b="1" dirty="0" smtClean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80673" y="3320617"/>
            <a:ext cx="7521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en</a:t>
            </a:r>
            <a:endParaRPr lang="zh-CN" altLang="en-US" dirty="0"/>
          </a:p>
        </p:txBody>
      </p:sp>
      <p:cxnSp>
        <p:nvCxnSpPr>
          <p:cNvPr id="24" name="直接箭头连接符 23"/>
          <p:cNvCxnSpPr/>
          <p:nvPr/>
        </p:nvCxnSpPr>
        <p:spPr bwMode="auto">
          <a:xfrm>
            <a:off x="6608229" y="3735996"/>
            <a:ext cx="705971" cy="0"/>
          </a:xfrm>
          <a:prstGeom prst="straightConnector1">
            <a:avLst/>
          </a:prstGeom>
          <a:ln w="38100"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295942" y="3202112"/>
            <a:ext cx="15520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6000" b="1" dirty="0" err="1" smtClean="0">
                <a:solidFill>
                  <a:srgbClr val="FF0000"/>
                </a:solidFill>
                <a:latin typeface="+mj-lt"/>
              </a:rPr>
              <a:t>eng</a:t>
            </a:r>
            <a:endParaRPr lang="zh-CN" altLang="en-US" dirty="0"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68142" y="4458669"/>
            <a:ext cx="35910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台灯台灯 </a:t>
            </a:r>
            <a:r>
              <a:rPr lang="en-US" altLang="zh-CN" sz="2400" dirty="0" err="1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eng</a:t>
            </a:r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400" dirty="0" err="1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eng</a:t>
            </a:r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400" dirty="0" err="1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eng</a:t>
            </a: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+mj-lt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65" y="2116826"/>
            <a:ext cx="1336552" cy="317702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3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810" y="2011517"/>
            <a:ext cx="5848822" cy="3744903"/>
          </a:xfrm>
          <a:prstGeom prst="rect">
            <a:avLst/>
          </a:prstGeom>
        </p:spPr>
      </p:pic>
      <p:sp>
        <p:nvSpPr>
          <p:cNvPr id="2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我会读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2909" y="2487917"/>
            <a:ext cx="40796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</a:rPr>
              <a:t>图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上画的是干什么？</a:t>
            </a:r>
            <a:endParaRPr lang="en-US" altLang="zh-CN" sz="2400" b="1" dirty="0" smtClean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34646" y="359618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老鹰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80616" y="2166336"/>
            <a:ext cx="202972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ing</a:t>
            </a:r>
            <a:endParaRPr lang="en-US" altLang="zh-CN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80796" y="3392175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鹰</a:t>
            </a:r>
            <a:endParaRPr lang="zh-CN" altLang="en-US" dirty="0"/>
          </a:p>
        </p:txBody>
      </p:sp>
      <p:cxnSp>
        <p:nvCxnSpPr>
          <p:cNvPr id="22" name="直接箭头连接符 21"/>
          <p:cNvCxnSpPr/>
          <p:nvPr/>
        </p:nvCxnSpPr>
        <p:spPr bwMode="auto">
          <a:xfrm>
            <a:off x="6714148" y="3811624"/>
            <a:ext cx="705971" cy="0"/>
          </a:xfrm>
          <a:prstGeom prst="straightConnector1">
            <a:avLst/>
          </a:prstGeom>
          <a:ln w="38100"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234646" y="4239407"/>
            <a:ext cx="3283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老鹰老鹰 </a:t>
            </a:r>
            <a:r>
              <a:rPr lang="en-US" altLang="zh-CN" sz="2400" dirty="0" err="1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ing</a:t>
            </a:r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400" dirty="0" err="1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ing</a:t>
            </a:r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400" dirty="0" err="1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ing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20118" y="3223744"/>
            <a:ext cx="1337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6000" b="1" dirty="0" err="1" smtClean="0">
                <a:solidFill>
                  <a:srgbClr val="FF0000"/>
                </a:solidFill>
                <a:latin typeface="+mj-lt"/>
              </a:rPr>
              <a:t>ing</a:t>
            </a:r>
            <a:endParaRPr lang="zh-CN" altLang="en-US" dirty="0">
              <a:latin typeface="+mj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502" y="2766138"/>
            <a:ext cx="2233439" cy="212176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2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810" y="2011517"/>
            <a:ext cx="5848822" cy="3744903"/>
          </a:xfrm>
          <a:prstGeom prst="rect">
            <a:avLst/>
          </a:prstGeom>
        </p:spPr>
      </p:pic>
      <p:sp>
        <p:nvSpPr>
          <p:cNvPr id="2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我会读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12821" y="2558098"/>
            <a:ext cx="22988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</a:rPr>
              <a:t>图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上画的是干什么？</a:t>
            </a:r>
            <a:endParaRPr lang="en-US" altLang="zh-CN" sz="2400" b="1" dirty="0" smtClean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37911" y="387036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一个可爱的闹钟。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80616" y="2166336"/>
            <a:ext cx="24400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</a:t>
            </a:r>
            <a:r>
              <a:rPr lang="en-US" altLang="zh-CN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</a:t>
            </a:r>
            <a:endParaRPr lang="en-US" altLang="zh-CN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37911" y="4517903"/>
            <a:ext cx="35910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闹钟闹钟 </a:t>
            </a:r>
            <a:r>
              <a:rPr lang="en-US" altLang="zh-CN" sz="2400" dirty="0">
                <a:solidFill>
                  <a:schemeClr val="bg1"/>
                </a:solidFill>
                <a:ea typeface="楷体" panose="02010609060101010101" pitchFamily="49" charset="-122"/>
              </a:rPr>
              <a:t>o</a:t>
            </a:r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ng </a:t>
            </a:r>
            <a:r>
              <a:rPr lang="en-US" altLang="zh-CN" sz="2400" dirty="0" err="1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ong</a:t>
            </a:r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400" dirty="0" err="1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ong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444" y="1916293"/>
            <a:ext cx="1846772" cy="335979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2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我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会读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3160" y="173245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图</a:t>
            </a:r>
            <a:r>
              <a:rPr lang="zh-CN" altLang="en-US" sz="2400" dirty="0" smtClean="0"/>
              <a:t>中画的是什么？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3763495" y="1732453"/>
            <a:ext cx="21130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/>
              <a:t>房 屋</a:t>
            </a:r>
            <a:endParaRPr lang="zh-CN" altLang="en-US" sz="66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4038192" y="2557623"/>
            <a:ext cx="4891083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b="1" dirty="0" err="1">
                <a:solidFill>
                  <a:srgbClr val="00B050"/>
                </a:solidFill>
              </a:rPr>
              <a:t>f</a:t>
            </a:r>
            <a:r>
              <a:rPr lang="en-US" altLang="zh-CN" sz="7200" b="1" dirty="0" err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7200" b="1" dirty="0" err="1">
                <a:solidFill>
                  <a:srgbClr val="00B050"/>
                </a:solidFill>
              </a:rPr>
              <a:t>ng</a:t>
            </a:r>
            <a:r>
              <a:rPr lang="en-US" altLang="zh-CN" sz="7200" b="1" dirty="0">
                <a:solidFill>
                  <a:srgbClr val="00B050"/>
                </a:solidFill>
              </a:rPr>
              <a:t> </a:t>
            </a:r>
            <a:r>
              <a:rPr lang="en-US" altLang="zh-CN" sz="7200" b="1" dirty="0" err="1" smtClean="0">
                <a:solidFill>
                  <a:srgbClr val="00B050"/>
                </a:solidFill>
              </a:rPr>
              <a:t>wū</a:t>
            </a:r>
            <a:endParaRPr lang="en-US" altLang="zh-CN" sz="7200" b="1" dirty="0" smtClean="0">
              <a:solidFill>
                <a:srgbClr val="00B05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b="1" dirty="0" smtClean="0">
                <a:solidFill>
                  <a:srgbClr val="00B050"/>
                </a:solidFill>
              </a:rPr>
              <a:t>f—</a:t>
            </a:r>
            <a:r>
              <a:rPr lang="en-US" altLang="zh-CN" sz="6000" b="1" dirty="0" err="1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6000" b="1" dirty="0" err="1" smtClean="0">
                <a:solidFill>
                  <a:srgbClr val="00B050"/>
                </a:solidFill>
              </a:rPr>
              <a:t>ng</a:t>
            </a:r>
            <a:r>
              <a:rPr lang="en-US" altLang="zh-CN" sz="6000" b="1" dirty="0" smtClean="0">
                <a:solidFill>
                  <a:srgbClr val="00B050"/>
                </a:solidFill>
              </a:rPr>
              <a:t>—</a:t>
            </a:r>
            <a:r>
              <a:rPr lang="en-US" altLang="zh-CN" sz="6000" b="1" dirty="0" err="1" smtClean="0">
                <a:solidFill>
                  <a:srgbClr val="00B050"/>
                </a:solidFill>
              </a:rPr>
              <a:t>f</a:t>
            </a:r>
            <a:r>
              <a:rPr lang="en-US" altLang="zh-CN" sz="6000" b="1" dirty="0" err="1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6000" b="1" dirty="0" err="1" smtClean="0">
                <a:solidFill>
                  <a:srgbClr val="00B050"/>
                </a:solidFill>
              </a:rPr>
              <a:t>ng</a:t>
            </a:r>
            <a:endParaRPr lang="zh-CN" altLang="en-US" sz="6000" b="1" dirty="0">
              <a:solidFill>
                <a:srgbClr val="00B05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55"/>
          <a:stretch>
            <a:fillRect/>
          </a:stretch>
        </p:blipFill>
        <p:spPr>
          <a:xfrm>
            <a:off x="251903" y="3111622"/>
            <a:ext cx="3786289" cy="250358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2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我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会读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3160" y="173245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图</a:t>
            </a:r>
            <a:r>
              <a:rPr lang="zh-CN" altLang="en-US" sz="2400" dirty="0" smtClean="0"/>
              <a:t>中画的是什么？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3763495" y="2003625"/>
            <a:ext cx="21130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/>
              <a:t>花 生</a:t>
            </a:r>
            <a:endParaRPr lang="zh-CN" altLang="en-US" sz="66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96" y="3111622"/>
            <a:ext cx="3144046" cy="26487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63495" y="2990348"/>
            <a:ext cx="4753224" cy="2769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b="1" dirty="0" err="1">
                <a:solidFill>
                  <a:srgbClr val="00B050"/>
                </a:solidFill>
              </a:rPr>
              <a:t>hu</a:t>
            </a:r>
            <a:r>
              <a:rPr lang="en-US" altLang="zh-CN" sz="7200" b="1" dirty="0" err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7200" b="1" dirty="0">
                <a:solidFill>
                  <a:srgbClr val="00B050"/>
                </a:solidFill>
              </a:rPr>
              <a:t> </a:t>
            </a:r>
            <a:r>
              <a:rPr lang="en-US" altLang="zh-CN" sz="7200" b="1" dirty="0" err="1">
                <a:solidFill>
                  <a:srgbClr val="00B050"/>
                </a:solidFill>
              </a:rPr>
              <a:t>shēng</a:t>
            </a:r>
            <a:endParaRPr lang="en-US" altLang="zh-CN" sz="7200" b="1" dirty="0" smtClean="0">
              <a:solidFill>
                <a:srgbClr val="00B05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b="1" dirty="0" err="1">
                <a:solidFill>
                  <a:srgbClr val="00B050"/>
                </a:solidFill>
              </a:rPr>
              <a:t>sh</a:t>
            </a:r>
            <a:r>
              <a:rPr lang="en-US" altLang="zh-CN" sz="4400" b="1" dirty="0">
                <a:solidFill>
                  <a:srgbClr val="00B050"/>
                </a:solidFill>
              </a:rPr>
              <a:t>—</a:t>
            </a:r>
            <a:r>
              <a:rPr lang="en-US" altLang="zh-CN" sz="4400" b="1" dirty="0" err="1">
                <a:solidFill>
                  <a:srgbClr val="00B050"/>
                </a:solidFill>
              </a:rPr>
              <a:t>ēng</a:t>
            </a:r>
            <a:r>
              <a:rPr lang="en-US" altLang="zh-CN" sz="4400" b="1" dirty="0">
                <a:solidFill>
                  <a:srgbClr val="00B050"/>
                </a:solidFill>
              </a:rPr>
              <a:t>—</a:t>
            </a:r>
            <a:r>
              <a:rPr lang="en-US" altLang="zh-CN" sz="4400" b="1" dirty="0" err="1">
                <a:solidFill>
                  <a:srgbClr val="00B050"/>
                </a:solidFill>
              </a:rPr>
              <a:t>shēng</a:t>
            </a:r>
            <a:endParaRPr lang="en-US" altLang="zh-CN" sz="4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2" name="标题 1"/>
          <p:cNvSpPr txBox="1"/>
          <p:nvPr/>
        </p:nvSpPr>
        <p:spPr bwMode="auto">
          <a:xfrm>
            <a:off x="513160" y="584201"/>
            <a:ext cx="193151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我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会读</a:t>
            </a:r>
            <a:endParaRPr lang="zh-CN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3160" y="173245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图</a:t>
            </a:r>
            <a:r>
              <a:rPr lang="zh-CN" altLang="en-US" sz="2400" dirty="0" smtClean="0"/>
              <a:t>中画的是什么？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3763495" y="2003625"/>
            <a:ext cx="21130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/>
              <a:t>水 瓶</a:t>
            </a:r>
            <a:endParaRPr lang="zh-CN" altLang="en-US" sz="66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3535698" y="2666034"/>
            <a:ext cx="4968027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0" b="1" dirty="0" err="1">
                <a:solidFill>
                  <a:srgbClr val="00B050"/>
                </a:solidFill>
              </a:rPr>
              <a:t>shuǐ</a:t>
            </a:r>
            <a:r>
              <a:rPr lang="en-US" altLang="zh-CN" sz="8000" b="1" dirty="0">
                <a:solidFill>
                  <a:srgbClr val="00B050"/>
                </a:solidFill>
              </a:rPr>
              <a:t> </a:t>
            </a:r>
            <a:r>
              <a:rPr lang="en-US" altLang="zh-CN" sz="8000" b="1" dirty="0" err="1" smtClean="0">
                <a:solidFill>
                  <a:srgbClr val="00B050"/>
                </a:solidFill>
              </a:rPr>
              <a:t>píng</a:t>
            </a:r>
            <a:endParaRPr lang="en-US" altLang="zh-CN" sz="8000" b="1" dirty="0" smtClean="0">
              <a:solidFill>
                <a:srgbClr val="00B05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b="1" dirty="0" smtClean="0">
                <a:solidFill>
                  <a:srgbClr val="00B050"/>
                </a:solidFill>
              </a:rPr>
              <a:t>p—</a:t>
            </a:r>
            <a:r>
              <a:rPr lang="en-US" altLang="zh-CN" sz="6000" b="1" dirty="0" err="1" smtClean="0">
                <a:solidFill>
                  <a:srgbClr val="00B050"/>
                </a:solidFill>
              </a:rPr>
              <a:t>íng</a:t>
            </a:r>
            <a:r>
              <a:rPr lang="en-US" altLang="zh-CN" sz="6000" b="1" dirty="0" smtClean="0">
                <a:solidFill>
                  <a:srgbClr val="00B050"/>
                </a:solidFill>
              </a:rPr>
              <a:t>—</a:t>
            </a:r>
            <a:r>
              <a:rPr lang="en-US" altLang="zh-CN" sz="6000" b="1" dirty="0" err="1" smtClean="0">
                <a:solidFill>
                  <a:srgbClr val="00B050"/>
                </a:solidFill>
              </a:rPr>
              <a:t>píng</a:t>
            </a:r>
            <a:endParaRPr lang="en-US" altLang="zh-CN" sz="6000" b="1" dirty="0">
              <a:solidFill>
                <a:srgbClr val="00B05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995" y="2755574"/>
            <a:ext cx="1395392" cy="323444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0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1262</Words>
  <Application>Microsoft Office PowerPoint</Application>
  <PresentationFormat>全屏显示(4:3)</PresentationFormat>
  <Paragraphs>190</Paragraphs>
  <Slides>20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第一PPT模板网-WWW.1PPT.COM</vt:lpstr>
      <vt:lpstr>Office 主题</vt:lpstr>
      <vt:lpstr>第十五课 ɑnɡ enɡ inɡ ong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489</cp:revision>
  <dcterms:created xsi:type="dcterms:W3CDTF">2014-11-28T08:03:00Z</dcterms:created>
  <dcterms:modified xsi:type="dcterms:W3CDTF">2019-06-28T01:10:34Z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