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303" r:id="rId3"/>
    <p:sldId id="267" r:id="rId4"/>
    <p:sldId id="271" r:id="rId5"/>
    <p:sldId id="332" r:id="rId6"/>
    <p:sldId id="331" r:id="rId7"/>
    <p:sldId id="276" r:id="rId8"/>
    <p:sldId id="333" r:id="rId9"/>
    <p:sldId id="268" r:id="rId10"/>
    <p:sldId id="280" r:id="rId11"/>
    <p:sldId id="330" r:id="rId12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0D08"/>
    <a:srgbClr val="0000FF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 autoAdjust="0"/>
    <p:restoredTop sz="94629" autoAdjust="0"/>
  </p:normalViewPr>
  <p:slideViewPr>
    <p:cSldViewPr>
      <p:cViewPr>
        <p:scale>
          <a:sx n="100" d="100"/>
          <a:sy n="100" d="100"/>
        </p:scale>
        <p:origin x="-1386" y="-324"/>
      </p:cViewPr>
      <p:guideLst>
        <p:guide orient="horz" pos="2160"/>
        <p:guide pos="28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B92CD-FE49-4B43-BF22-14A2F3F1C1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CC375-D84C-4246-879C-5E9437EDC2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6D34B-B3C7-446D-B7F3-37D22F15D1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15FD0-5700-4EE6-B1A1-FF8DD542AA49}" type="datetime1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5CF0D-77E7-4AE4-9F8F-5F7C16FCBB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9794D-FD5A-4E34-85E8-2426401CA8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398F5-9BCF-4B4F-AE84-C213C08DD2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B0B7C-96CB-48DD-89A8-569A0D5215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7C63A-4307-4BA7-B65D-3EF6CC31F2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5EDD5-B90B-4E42-A44B-1A2A74623F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25083-C49A-4637-990E-BB84C20FE894}" type="datetime1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F736-88A8-4024-8552-2CAC94F693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8B785-AB1A-4B24-8436-BC77885679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6E6A6-EE54-4C32-B38C-5C89BDE799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DB42E0A-2DB6-4544-B950-9B68E95924C0}" type="datetime1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D339B69-5186-4147-9BAE-221AD0668F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59" r:id="rId7"/>
    <p:sldLayoutId id="2147483667" r:id="rId8"/>
    <p:sldLayoutId id="2147483668" r:id="rId9"/>
    <p:sldLayoutId id="2147483669" r:id="rId10"/>
    <p:sldLayoutId id="2147483670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图片 276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7075" y="1558925"/>
            <a:ext cx="5389563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997075" y="842963"/>
            <a:ext cx="51498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果农伯伯在干什么？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58988" y="5410200"/>
            <a:ext cx="3738562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为什么要剪掉枝条呢？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图片 27659" descr="u=4086530082,2526944474&amp;fm=21&amp;gp=0"/>
          <p:cNvPicPr>
            <a:picLocks noChangeAspect="1"/>
          </p:cNvPicPr>
          <p:nvPr/>
        </p:nvPicPr>
        <p:blipFill>
          <a:blip r:embed="rId2"/>
          <a:srcRect l="9763" r="14401" b="7198"/>
          <a:stretch>
            <a:fillRect/>
          </a:stretch>
        </p:blipFill>
        <p:spPr bwMode="auto">
          <a:xfrm>
            <a:off x="900113" y="3657600"/>
            <a:ext cx="367188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27661" descr="C:\Users\dell\Desktop\春天.png春天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1628775"/>
            <a:ext cx="339407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323850" y="2997200"/>
            <a:ext cx="5329238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</a:rPr>
              <a:t>春天到了</a:t>
            </a:r>
            <a:r>
              <a:rPr lang="zh-CN" altLang="en-US" sz="2600" b="1"/>
              <a:t>，我看见（              ）</a:t>
            </a:r>
          </a:p>
          <a:p>
            <a:endParaRPr lang="zh-CN" altLang="en-US" sz="2000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4721225" y="5516563"/>
            <a:ext cx="44227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</a:rPr>
              <a:t>暑假里</a:t>
            </a:r>
            <a:r>
              <a:rPr lang="zh-CN" altLang="en-US" sz="2600" b="1"/>
              <a:t>，我看见了（          ）</a:t>
            </a:r>
            <a:endParaRPr lang="en-US" altLang="zh-CN" sz="2600" b="1"/>
          </a:p>
        </p:txBody>
      </p:sp>
      <p:grpSp>
        <p:nvGrpSpPr>
          <p:cNvPr id="22545" name="组合 27649"/>
          <p:cNvGrpSpPr>
            <a:grpSpLocks/>
          </p:cNvGrpSpPr>
          <p:nvPr/>
        </p:nvGrpSpPr>
        <p:grpSpPr bwMode="auto">
          <a:xfrm>
            <a:off x="395288" y="115888"/>
            <a:ext cx="6867525" cy="2508250"/>
            <a:chOff x="72" y="509"/>
            <a:chExt cx="10815" cy="3950"/>
          </a:xfrm>
        </p:grpSpPr>
        <p:pic>
          <p:nvPicPr>
            <p:cNvPr id="22546" name="图片 27650" descr="C:\Users\dell\Desktop\剪枝2.jpg剪枝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" y="509"/>
              <a:ext cx="7055" cy="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7" name="文本框 27651"/>
            <p:cNvSpPr txBox="1">
              <a:spLocks noChangeArrowheads="1"/>
            </p:cNvSpPr>
            <p:nvPr/>
          </p:nvSpPr>
          <p:spPr bwMode="auto">
            <a:xfrm>
              <a:off x="7257" y="682"/>
              <a:ext cx="3630" cy="2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600" b="1">
                  <a:solidFill>
                    <a:srgbClr val="0000FF"/>
                  </a:solidFill>
                </a:rPr>
                <a:t>去年冬季的一天</a:t>
              </a:r>
              <a:r>
                <a:rPr lang="zh-CN" altLang="en-US" sz="2600" b="1"/>
                <a:t>，我看见</a:t>
              </a:r>
              <a:r>
                <a:rPr lang="en-US" altLang="zh-CN" sz="2600" b="1"/>
                <a:t>(                   )</a:t>
              </a:r>
            </a:p>
            <a:p>
              <a:endParaRPr lang="zh-CN" altLang="en-US" sz="4000" b="1">
                <a:solidFill>
                  <a:srgbClr val="0033CC"/>
                </a:solidFill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74"/>
          <p:cNvGrpSpPr>
            <a:grpSpLocks/>
          </p:cNvGrpSpPr>
          <p:nvPr/>
        </p:nvGrpSpPr>
        <p:grpSpPr bwMode="auto">
          <a:xfrm>
            <a:off x="1187450" y="1598613"/>
            <a:ext cx="7056438" cy="1398587"/>
            <a:chOff x="1338" y="2523"/>
            <a:chExt cx="3810" cy="771"/>
          </a:xfrm>
        </p:grpSpPr>
        <p:grpSp>
          <p:nvGrpSpPr>
            <p:cNvPr id="17469" name="Group 75"/>
            <p:cNvGrpSpPr>
              <a:grpSpLocks/>
            </p:cNvGrpSpPr>
            <p:nvPr/>
          </p:nvGrpSpPr>
          <p:grpSpPr bwMode="auto">
            <a:xfrm>
              <a:off x="2109" y="2523"/>
              <a:ext cx="771" cy="771"/>
              <a:chOff x="2426" y="1253"/>
              <a:chExt cx="1815" cy="1814"/>
            </a:xfrm>
          </p:grpSpPr>
          <p:sp>
            <p:nvSpPr>
              <p:cNvPr id="17487" name="Rectangle 76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88" name="Line 77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9" name="Line 78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70" name="Group 79"/>
            <p:cNvGrpSpPr>
              <a:grpSpLocks/>
            </p:cNvGrpSpPr>
            <p:nvPr/>
          </p:nvGrpSpPr>
          <p:grpSpPr bwMode="auto">
            <a:xfrm>
              <a:off x="1338" y="2523"/>
              <a:ext cx="771" cy="771"/>
              <a:chOff x="2426" y="1253"/>
              <a:chExt cx="1815" cy="1814"/>
            </a:xfrm>
          </p:grpSpPr>
          <p:sp>
            <p:nvSpPr>
              <p:cNvPr id="17484" name="Rectangle 80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85" name="Line 81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6" name="Line 82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71" name="Group 83"/>
            <p:cNvGrpSpPr>
              <a:grpSpLocks/>
            </p:cNvGrpSpPr>
            <p:nvPr/>
          </p:nvGrpSpPr>
          <p:grpSpPr bwMode="auto">
            <a:xfrm>
              <a:off x="2880" y="2523"/>
              <a:ext cx="771" cy="771"/>
              <a:chOff x="2426" y="1253"/>
              <a:chExt cx="1815" cy="1814"/>
            </a:xfrm>
          </p:grpSpPr>
          <p:sp>
            <p:nvSpPr>
              <p:cNvPr id="17481" name="Rectangle 84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82" name="Line 85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3" name="Line 86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72" name="Group 87"/>
            <p:cNvGrpSpPr>
              <a:grpSpLocks/>
            </p:cNvGrpSpPr>
            <p:nvPr/>
          </p:nvGrpSpPr>
          <p:grpSpPr bwMode="auto">
            <a:xfrm>
              <a:off x="3651" y="2523"/>
              <a:ext cx="771" cy="771"/>
              <a:chOff x="2426" y="1253"/>
              <a:chExt cx="1815" cy="1814"/>
            </a:xfrm>
          </p:grpSpPr>
          <p:sp>
            <p:nvSpPr>
              <p:cNvPr id="17478" name="Rectangle 88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79" name="Line 89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0" name="Line 90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73" name="Group 91"/>
            <p:cNvGrpSpPr>
              <a:grpSpLocks/>
            </p:cNvGrpSpPr>
            <p:nvPr/>
          </p:nvGrpSpPr>
          <p:grpSpPr bwMode="auto">
            <a:xfrm>
              <a:off x="4377" y="2523"/>
              <a:ext cx="771" cy="771"/>
              <a:chOff x="2426" y="1253"/>
              <a:chExt cx="1815" cy="1814"/>
            </a:xfrm>
          </p:grpSpPr>
          <p:sp>
            <p:nvSpPr>
              <p:cNvPr id="17475" name="Rectangle 92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76" name="Line 93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7" name="Line 94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74" name="Text Box 95"/>
            <p:cNvSpPr txBox="1">
              <a:spLocks noChangeArrowheads="1"/>
            </p:cNvSpPr>
            <p:nvPr/>
          </p:nvSpPr>
          <p:spPr bwMode="auto">
            <a:xfrm>
              <a:off x="1383" y="2534"/>
              <a:ext cx="3765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0802" tIns="35401" rIns="70802" bIns="35401"/>
            <a:lstStyle/>
            <a:p>
              <a:pPr algn="dist"/>
              <a:r>
                <a:rPr lang="zh-CN" altLang="en-US" sz="8800">
                  <a:solidFill>
                    <a:srgbClr val="FF3300"/>
                  </a:solidFill>
                  <a:ea typeface="黑体" pitchFamily="49" charset="-122"/>
                </a:rPr>
                <a:t>叔挥夺抚摸</a:t>
              </a:r>
            </a:p>
          </p:txBody>
        </p:sp>
      </p:grpSp>
      <p:grpSp>
        <p:nvGrpSpPr>
          <p:cNvPr id="17410" name="Group 96"/>
          <p:cNvGrpSpPr>
            <a:grpSpLocks/>
          </p:cNvGrpSpPr>
          <p:nvPr/>
        </p:nvGrpSpPr>
        <p:grpSpPr bwMode="auto">
          <a:xfrm>
            <a:off x="1901825" y="3429000"/>
            <a:ext cx="5711825" cy="1398588"/>
            <a:chOff x="1338" y="2523"/>
            <a:chExt cx="3084" cy="771"/>
          </a:xfrm>
        </p:grpSpPr>
        <p:grpSp>
          <p:nvGrpSpPr>
            <p:cNvPr id="17452" name="Group 97"/>
            <p:cNvGrpSpPr>
              <a:grpSpLocks/>
            </p:cNvGrpSpPr>
            <p:nvPr/>
          </p:nvGrpSpPr>
          <p:grpSpPr bwMode="auto">
            <a:xfrm>
              <a:off x="2109" y="2523"/>
              <a:ext cx="771" cy="771"/>
              <a:chOff x="2426" y="1253"/>
              <a:chExt cx="1815" cy="1814"/>
            </a:xfrm>
          </p:grpSpPr>
          <p:sp>
            <p:nvSpPr>
              <p:cNvPr id="17466" name="Rectangle 98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67" name="Line 99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8" name="Line 100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53" name="Group 101"/>
            <p:cNvGrpSpPr>
              <a:grpSpLocks/>
            </p:cNvGrpSpPr>
            <p:nvPr/>
          </p:nvGrpSpPr>
          <p:grpSpPr bwMode="auto">
            <a:xfrm>
              <a:off x="1338" y="2523"/>
              <a:ext cx="771" cy="771"/>
              <a:chOff x="2426" y="1253"/>
              <a:chExt cx="1815" cy="1814"/>
            </a:xfrm>
          </p:grpSpPr>
          <p:sp>
            <p:nvSpPr>
              <p:cNvPr id="17463" name="Rectangle 102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64" name="Line 103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5" name="Line 104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54" name="Group 105"/>
            <p:cNvGrpSpPr>
              <a:grpSpLocks/>
            </p:cNvGrpSpPr>
            <p:nvPr/>
          </p:nvGrpSpPr>
          <p:grpSpPr bwMode="auto">
            <a:xfrm>
              <a:off x="2880" y="2523"/>
              <a:ext cx="771" cy="771"/>
              <a:chOff x="2426" y="1253"/>
              <a:chExt cx="1815" cy="1814"/>
            </a:xfrm>
          </p:grpSpPr>
          <p:sp>
            <p:nvSpPr>
              <p:cNvPr id="17460" name="Rectangle 106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61" name="Line 107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2" name="Line 108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55" name="Group 109"/>
            <p:cNvGrpSpPr>
              <a:grpSpLocks/>
            </p:cNvGrpSpPr>
            <p:nvPr/>
          </p:nvGrpSpPr>
          <p:grpSpPr bwMode="auto">
            <a:xfrm>
              <a:off x="3651" y="2523"/>
              <a:ext cx="771" cy="771"/>
              <a:chOff x="2426" y="1253"/>
              <a:chExt cx="1815" cy="1814"/>
            </a:xfrm>
          </p:grpSpPr>
          <p:sp>
            <p:nvSpPr>
              <p:cNvPr id="17457" name="Rectangle 110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58" name="Line 111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9" name="Line 112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56" name="Text Box 117"/>
            <p:cNvSpPr txBox="1">
              <a:spLocks noChangeArrowheads="1"/>
            </p:cNvSpPr>
            <p:nvPr/>
          </p:nvSpPr>
          <p:spPr bwMode="auto">
            <a:xfrm>
              <a:off x="1383" y="2558"/>
              <a:ext cx="3039" cy="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0802" tIns="35401" rIns="70802" bIns="35401"/>
            <a:lstStyle/>
            <a:p>
              <a:pPr algn="dist"/>
              <a:r>
                <a:rPr lang="zh-CN" altLang="en-US" sz="8800">
                  <a:solidFill>
                    <a:srgbClr val="FF3300"/>
                  </a:solidFill>
                  <a:ea typeface="黑体" pitchFamily="49" charset="-122"/>
                </a:rPr>
                <a:t>留暑蛋理</a:t>
              </a:r>
            </a:p>
          </p:txBody>
        </p:sp>
      </p:grpSp>
      <p:sp>
        <p:nvSpPr>
          <p:cNvPr id="17411" name="矩形 12336"/>
          <p:cNvSpPr>
            <a:spLocks noChangeArrowheads="1"/>
          </p:cNvSpPr>
          <p:nvPr/>
        </p:nvSpPr>
        <p:spPr bwMode="auto">
          <a:xfrm>
            <a:off x="179388" y="188913"/>
            <a:ext cx="1944687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ea typeface="黑体" pitchFamily="49" charset="-122"/>
              </a:rPr>
              <a:t>识记生字</a:t>
            </a:r>
          </a:p>
        </p:txBody>
      </p:sp>
      <p:grpSp>
        <p:nvGrpSpPr>
          <p:cNvPr id="17412" name="Group 74"/>
          <p:cNvGrpSpPr>
            <a:grpSpLocks/>
          </p:cNvGrpSpPr>
          <p:nvPr/>
        </p:nvGrpSpPr>
        <p:grpSpPr bwMode="auto">
          <a:xfrm>
            <a:off x="1195388" y="1600200"/>
            <a:ext cx="7089775" cy="1397000"/>
            <a:chOff x="1338" y="2523"/>
            <a:chExt cx="3828" cy="771"/>
          </a:xfrm>
        </p:grpSpPr>
        <p:grpSp>
          <p:nvGrpSpPr>
            <p:cNvPr id="17431" name="Group 75"/>
            <p:cNvGrpSpPr>
              <a:grpSpLocks/>
            </p:cNvGrpSpPr>
            <p:nvPr/>
          </p:nvGrpSpPr>
          <p:grpSpPr bwMode="auto">
            <a:xfrm>
              <a:off x="2109" y="2523"/>
              <a:ext cx="771" cy="771"/>
              <a:chOff x="2426" y="1253"/>
              <a:chExt cx="1815" cy="1814"/>
            </a:xfrm>
          </p:grpSpPr>
          <p:sp>
            <p:nvSpPr>
              <p:cNvPr id="17449" name="Rectangle 76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50" name="Line 77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1" name="Line 78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32" name="Group 79"/>
            <p:cNvGrpSpPr>
              <a:grpSpLocks/>
            </p:cNvGrpSpPr>
            <p:nvPr/>
          </p:nvGrpSpPr>
          <p:grpSpPr bwMode="auto">
            <a:xfrm>
              <a:off x="1338" y="2523"/>
              <a:ext cx="771" cy="771"/>
              <a:chOff x="2426" y="1253"/>
              <a:chExt cx="1815" cy="1814"/>
            </a:xfrm>
          </p:grpSpPr>
          <p:sp>
            <p:nvSpPr>
              <p:cNvPr id="17446" name="Rectangle 80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7" name="Line 81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8" name="Line 82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33" name="Group 83"/>
            <p:cNvGrpSpPr>
              <a:grpSpLocks/>
            </p:cNvGrpSpPr>
            <p:nvPr/>
          </p:nvGrpSpPr>
          <p:grpSpPr bwMode="auto">
            <a:xfrm>
              <a:off x="2880" y="2523"/>
              <a:ext cx="771" cy="771"/>
              <a:chOff x="2426" y="1253"/>
              <a:chExt cx="1815" cy="1814"/>
            </a:xfrm>
          </p:grpSpPr>
          <p:sp>
            <p:nvSpPr>
              <p:cNvPr id="17443" name="Rectangle 84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4" name="Line 85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5" name="Line 86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34" name="Group 87"/>
            <p:cNvGrpSpPr>
              <a:grpSpLocks/>
            </p:cNvGrpSpPr>
            <p:nvPr/>
          </p:nvGrpSpPr>
          <p:grpSpPr bwMode="auto">
            <a:xfrm>
              <a:off x="3651" y="2523"/>
              <a:ext cx="771" cy="771"/>
              <a:chOff x="2426" y="1253"/>
              <a:chExt cx="1815" cy="1814"/>
            </a:xfrm>
          </p:grpSpPr>
          <p:sp>
            <p:nvSpPr>
              <p:cNvPr id="17440" name="Rectangle 88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1" name="Line 89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2" name="Line 90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35" name="Group 91"/>
            <p:cNvGrpSpPr>
              <a:grpSpLocks/>
            </p:cNvGrpSpPr>
            <p:nvPr/>
          </p:nvGrpSpPr>
          <p:grpSpPr bwMode="auto">
            <a:xfrm>
              <a:off x="4377" y="2523"/>
              <a:ext cx="771" cy="771"/>
              <a:chOff x="2426" y="1253"/>
              <a:chExt cx="1815" cy="1814"/>
            </a:xfrm>
          </p:grpSpPr>
          <p:sp>
            <p:nvSpPr>
              <p:cNvPr id="17437" name="Rectangle 92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38" name="Line 93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9" name="Line 94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36" name="Text Box 95"/>
            <p:cNvSpPr txBox="1">
              <a:spLocks noChangeArrowheads="1"/>
            </p:cNvSpPr>
            <p:nvPr/>
          </p:nvSpPr>
          <p:spPr bwMode="auto">
            <a:xfrm>
              <a:off x="1401" y="2534"/>
              <a:ext cx="3765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0802" tIns="35401" rIns="70802" bIns="35401"/>
            <a:lstStyle/>
            <a:p>
              <a:pPr algn="dist"/>
              <a:r>
                <a:rPr lang="zh-CN" altLang="en-US" sz="8800">
                  <a:solidFill>
                    <a:srgbClr val="0000FF"/>
                  </a:solidFill>
                  <a:ea typeface="黑体" pitchFamily="49" charset="-122"/>
                </a:rPr>
                <a:t>叔</a:t>
              </a:r>
              <a:r>
                <a:rPr lang="zh-CN" altLang="en-US" sz="8800">
                  <a:solidFill>
                    <a:srgbClr val="FF3300"/>
                  </a:solidFill>
                  <a:ea typeface="黑体" pitchFamily="49" charset="-122"/>
                </a:rPr>
                <a:t>挥抚摸理</a:t>
              </a:r>
            </a:p>
          </p:txBody>
        </p:sp>
      </p:grpSp>
      <p:grpSp>
        <p:nvGrpSpPr>
          <p:cNvPr id="17413" name="Group 96"/>
          <p:cNvGrpSpPr>
            <a:grpSpLocks/>
          </p:cNvGrpSpPr>
          <p:nvPr/>
        </p:nvGrpSpPr>
        <p:grpSpPr bwMode="auto">
          <a:xfrm>
            <a:off x="1909763" y="3429000"/>
            <a:ext cx="5711825" cy="1400175"/>
            <a:chOff x="1338" y="2523"/>
            <a:chExt cx="3084" cy="771"/>
          </a:xfrm>
        </p:grpSpPr>
        <p:grpSp>
          <p:nvGrpSpPr>
            <p:cNvPr id="17414" name="Group 97"/>
            <p:cNvGrpSpPr>
              <a:grpSpLocks/>
            </p:cNvGrpSpPr>
            <p:nvPr/>
          </p:nvGrpSpPr>
          <p:grpSpPr bwMode="auto">
            <a:xfrm>
              <a:off x="2109" y="2523"/>
              <a:ext cx="771" cy="771"/>
              <a:chOff x="2426" y="1253"/>
              <a:chExt cx="1815" cy="1814"/>
            </a:xfrm>
          </p:grpSpPr>
          <p:sp>
            <p:nvSpPr>
              <p:cNvPr id="17428" name="Rectangle 98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29" name="Line 99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0" name="Line 100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15" name="Group 101"/>
            <p:cNvGrpSpPr>
              <a:grpSpLocks/>
            </p:cNvGrpSpPr>
            <p:nvPr/>
          </p:nvGrpSpPr>
          <p:grpSpPr bwMode="auto">
            <a:xfrm>
              <a:off x="1338" y="2523"/>
              <a:ext cx="771" cy="771"/>
              <a:chOff x="2426" y="1253"/>
              <a:chExt cx="1815" cy="1814"/>
            </a:xfrm>
          </p:grpSpPr>
          <p:sp>
            <p:nvSpPr>
              <p:cNvPr id="17425" name="Rectangle 102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26" name="Line 103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7" name="Line 104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16" name="Group 105"/>
            <p:cNvGrpSpPr>
              <a:grpSpLocks/>
            </p:cNvGrpSpPr>
            <p:nvPr/>
          </p:nvGrpSpPr>
          <p:grpSpPr bwMode="auto">
            <a:xfrm>
              <a:off x="2880" y="2523"/>
              <a:ext cx="771" cy="771"/>
              <a:chOff x="2426" y="1253"/>
              <a:chExt cx="1815" cy="1814"/>
            </a:xfrm>
          </p:grpSpPr>
          <p:sp>
            <p:nvSpPr>
              <p:cNvPr id="17422" name="Rectangle 106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23" name="Line 107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4" name="Line 108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17" name="Group 109"/>
            <p:cNvGrpSpPr>
              <a:grpSpLocks/>
            </p:cNvGrpSpPr>
            <p:nvPr/>
          </p:nvGrpSpPr>
          <p:grpSpPr bwMode="auto">
            <a:xfrm>
              <a:off x="3651" y="2523"/>
              <a:ext cx="771" cy="771"/>
              <a:chOff x="2426" y="1253"/>
              <a:chExt cx="1815" cy="1814"/>
            </a:xfrm>
          </p:grpSpPr>
          <p:sp>
            <p:nvSpPr>
              <p:cNvPr id="17419" name="Rectangle 110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20" name="Line 111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1" name="Line 112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18" name="Text Box 117"/>
            <p:cNvSpPr txBox="1">
              <a:spLocks noChangeArrowheads="1"/>
            </p:cNvSpPr>
            <p:nvPr/>
          </p:nvSpPr>
          <p:spPr bwMode="auto">
            <a:xfrm>
              <a:off x="1383" y="2558"/>
              <a:ext cx="3039" cy="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0802" tIns="35401" rIns="70802" bIns="35401"/>
            <a:lstStyle/>
            <a:p>
              <a:pPr algn="dist"/>
              <a:r>
                <a:rPr lang="zh-CN" altLang="en-US" sz="8800">
                  <a:solidFill>
                    <a:srgbClr val="FF3300"/>
                  </a:solidFill>
                  <a:ea typeface="黑体" pitchFamily="49" charset="-122"/>
                </a:rPr>
                <a:t>夺留</a:t>
              </a:r>
              <a:r>
                <a:rPr lang="zh-CN" altLang="en-US" sz="8800">
                  <a:solidFill>
                    <a:srgbClr val="0000FF"/>
                  </a:solidFill>
                  <a:ea typeface="黑体" pitchFamily="49" charset="-122"/>
                </a:rPr>
                <a:t>暑</a:t>
              </a:r>
              <a:r>
                <a:rPr lang="zh-CN" altLang="en-US" sz="8800">
                  <a:solidFill>
                    <a:srgbClr val="FF3300"/>
                  </a:solidFill>
                  <a:ea typeface="黑体" pitchFamily="49" charset="-122"/>
                </a:rPr>
                <a:t>蛋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矩形 21508"/>
          <p:cNvSpPr>
            <a:spLocks noChangeArrowheads="1"/>
          </p:cNvSpPr>
          <p:nvPr/>
        </p:nvSpPr>
        <p:spPr bwMode="auto">
          <a:xfrm>
            <a:off x="1216025" y="638175"/>
            <a:ext cx="67119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8000" b="1">
                <a:latin typeface="楷体" pitchFamily="49" charset="-122"/>
                <a:ea typeface="楷体" pitchFamily="49" charset="-122"/>
              </a:rPr>
              <a:t>9.</a:t>
            </a:r>
            <a:r>
              <a:rPr lang="zh-CN" altLang="en-US" sz="8000" b="1">
                <a:latin typeface="楷体" pitchFamily="49" charset="-122"/>
                <a:ea typeface="楷体" pitchFamily="49" charset="-122"/>
              </a:rPr>
              <a:t>剪枝的学问</a:t>
            </a:r>
          </a:p>
        </p:txBody>
      </p:sp>
      <p:pic>
        <p:nvPicPr>
          <p:cNvPr id="2" name="图片 1" descr="剪枝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0850" y="2416175"/>
            <a:ext cx="5665788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09" grpId="1"/>
      <p:bldP spid="21509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3320" descr="500fd9f9d72a6059229993a32a34349b023bbaf9"/>
          <p:cNvPicPr>
            <a:picLocks noChangeAspect="1"/>
          </p:cNvPicPr>
          <p:nvPr/>
        </p:nvPicPr>
        <p:blipFill>
          <a:blip r:embed="rId2">
            <a:clrChange>
              <a:clrFrom>
                <a:srgbClr val="93F5F6"/>
              </a:clrFrom>
              <a:clrTo>
                <a:srgbClr val="93F5F6">
                  <a:alpha val="0"/>
                </a:srgbClr>
              </a:clrTo>
            </a:clrChange>
          </a:blip>
          <a:srcRect l="6033" t="22179" r="6267" b="9244"/>
          <a:stretch>
            <a:fillRect/>
          </a:stretch>
        </p:blipFill>
        <p:spPr bwMode="auto">
          <a:xfrm>
            <a:off x="4572000" y="4176713"/>
            <a:ext cx="4572000" cy="268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文本框 13315"/>
          <p:cNvSpPr txBox="1">
            <a:spLocks noChangeArrowheads="1"/>
          </p:cNvSpPr>
          <p:nvPr/>
        </p:nvSpPr>
        <p:spPr bwMode="auto">
          <a:xfrm>
            <a:off x="1116013" y="1484313"/>
            <a:ext cx="6985000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一、读准字音，认清字形。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二、尝试联系上下文理解生词。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三、遇到长句难句多读几遍，读通顺。</a:t>
            </a:r>
          </a:p>
        </p:txBody>
      </p:sp>
      <p:sp>
        <p:nvSpPr>
          <p:cNvPr id="15363" name="矩形 13316"/>
          <p:cNvSpPr>
            <a:spLocks noChangeArrowheads="1"/>
          </p:cNvSpPr>
          <p:nvPr/>
        </p:nvSpPr>
        <p:spPr bwMode="auto">
          <a:xfrm>
            <a:off x="179388" y="188913"/>
            <a:ext cx="1944687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ea typeface="黑体" pitchFamily="49" charset="-122"/>
              </a:rPr>
              <a:t>初读课文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7414" descr="1539343_153624068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489" b="9474"/>
          <a:stretch>
            <a:fillRect/>
          </a:stretch>
        </p:blipFill>
        <p:spPr bwMode="auto">
          <a:xfrm>
            <a:off x="4356100" y="4468813"/>
            <a:ext cx="47879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矩形 17411"/>
          <p:cNvSpPr>
            <a:spLocks noChangeArrowheads="1"/>
          </p:cNvSpPr>
          <p:nvPr/>
        </p:nvSpPr>
        <p:spPr bwMode="auto">
          <a:xfrm>
            <a:off x="881063" y="1724025"/>
            <a:ext cx="7146925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800">
                <a:latin typeface="黑体" pitchFamily="49" charset="-122"/>
                <a:ea typeface="黑体" pitchFamily="49" charset="-122"/>
              </a:rPr>
              <a:t>叔叔  挥舞  夺走  抚摸</a:t>
            </a:r>
          </a:p>
          <a:p>
            <a:endParaRPr lang="zh-CN" altLang="en-US" sz="48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>
                <a:latin typeface="黑体" pitchFamily="49" charset="-122"/>
                <a:ea typeface="黑体" pitchFamily="49" charset="-122"/>
              </a:rPr>
              <a:t>留下  暑假  脸蛋  道理</a:t>
            </a:r>
          </a:p>
          <a:p>
            <a:endParaRPr lang="zh-CN" altLang="en-US" sz="4800">
              <a:latin typeface="黑体" pitchFamily="49" charset="-122"/>
              <a:ea typeface="黑体" pitchFamily="49" charset="-122"/>
            </a:endParaRPr>
          </a:p>
          <a:p>
            <a:endParaRPr lang="zh-CN" altLang="en-US" sz="4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387" name="矩形 17412"/>
          <p:cNvSpPr>
            <a:spLocks noChangeArrowheads="1"/>
          </p:cNvSpPr>
          <p:nvPr/>
        </p:nvSpPr>
        <p:spPr bwMode="auto">
          <a:xfrm>
            <a:off x="179388" y="188913"/>
            <a:ext cx="1944687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ea typeface="黑体" pitchFamily="49" charset="-122"/>
              </a:rPr>
              <a:t>认识词语</a:t>
            </a:r>
          </a:p>
        </p:txBody>
      </p:sp>
      <p:pic>
        <p:nvPicPr>
          <p:cNvPr id="16388" name="图片 17418" descr="u=4045994414,3306618139&amp;fm=21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513" b="55302"/>
          <a:stretch>
            <a:fillRect/>
          </a:stretch>
        </p:blipFill>
        <p:spPr bwMode="auto">
          <a:xfrm>
            <a:off x="4067175" y="4797425"/>
            <a:ext cx="4206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图片 17420" descr="u=4045994414,3306618139&amp;fm=21&amp;gp=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r="61497" b="62196"/>
          <a:stretch>
            <a:fillRect/>
          </a:stretch>
        </p:blipFill>
        <p:spPr bwMode="auto">
          <a:xfrm>
            <a:off x="8027988" y="4365625"/>
            <a:ext cx="3603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3" name="文本框 362"/>
          <p:cNvSpPr txBox="1">
            <a:spLocks noChangeArrowheads="1"/>
          </p:cNvSpPr>
          <p:nvPr/>
        </p:nvSpPr>
        <p:spPr bwMode="auto">
          <a:xfrm>
            <a:off x="900113" y="1268413"/>
            <a:ext cx="7051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</a:rPr>
              <a:t>shū  shu         huī  wǔ         duó  zǒu         fǔ   mō</a:t>
            </a:r>
          </a:p>
        </p:txBody>
      </p:sp>
      <p:sp>
        <p:nvSpPr>
          <p:cNvPr id="364" name="文本框 363"/>
          <p:cNvSpPr txBox="1">
            <a:spLocks noChangeArrowheads="1"/>
          </p:cNvSpPr>
          <p:nvPr/>
        </p:nvSpPr>
        <p:spPr bwMode="auto">
          <a:xfrm>
            <a:off x="928688" y="2867025"/>
            <a:ext cx="7051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</a:rPr>
              <a:t> </a:t>
            </a:r>
            <a:r>
              <a:rPr lang="zh-CN" altLang="en-US" sz="2400">
                <a:solidFill>
                  <a:srgbClr val="0000FF"/>
                </a:solidFill>
              </a:rPr>
              <a:t>liú   xià          shǔ </a:t>
            </a:r>
            <a:r>
              <a:rPr lang="zh-CN" altLang="en-US" sz="2400">
                <a:solidFill>
                  <a:srgbClr val="E40D08"/>
                </a:solidFill>
              </a:rPr>
              <a:t> jià</a:t>
            </a:r>
            <a:r>
              <a:rPr lang="zh-CN" altLang="en-US" sz="2400">
                <a:solidFill>
                  <a:srgbClr val="0000FF"/>
                </a:solidFill>
              </a:rPr>
              <a:t>          liǎn  dàn        dào    lǐ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" grpId="0"/>
      <p:bldP spid="3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7414" descr="1539343_153624068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489" b="9474"/>
          <a:stretch>
            <a:fillRect/>
          </a:stretch>
        </p:blipFill>
        <p:spPr bwMode="auto">
          <a:xfrm>
            <a:off x="4356100" y="4468813"/>
            <a:ext cx="47879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矩形 17412"/>
          <p:cNvSpPr>
            <a:spLocks noChangeArrowheads="1"/>
          </p:cNvSpPr>
          <p:nvPr/>
        </p:nvSpPr>
        <p:spPr bwMode="auto">
          <a:xfrm>
            <a:off x="179388" y="120650"/>
            <a:ext cx="2608262" cy="71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400">
                <a:ea typeface="黑体" pitchFamily="49" charset="-122"/>
              </a:rPr>
              <a:t> </a:t>
            </a:r>
            <a:r>
              <a:rPr lang="zh-CN" altLang="en-US" sz="2400">
                <a:ea typeface="黑体" pitchFamily="49" charset="-122"/>
              </a:rPr>
              <a:t>选择正确的读音</a:t>
            </a:r>
          </a:p>
        </p:txBody>
      </p:sp>
      <p:pic>
        <p:nvPicPr>
          <p:cNvPr id="19459" name="图片 17418" descr="u=4045994414,3306618139&amp;fm=21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513" b="55302"/>
          <a:stretch>
            <a:fillRect/>
          </a:stretch>
        </p:blipFill>
        <p:spPr bwMode="auto">
          <a:xfrm>
            <a:off x="4067175" y="4797425"/>
            <a:ext cx="4206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17420" descr="u=4045994414,3306618139&amp;fm=21&amp;gp=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r="61497" b="62196"/>
          <a:stretch>
            <a:fillRect/>
          </a:stretch>
        </p:blipFill>
        <p:spPr bwMode="auto">
          <a:xfrm>
            <a:off x="8027988" y="4365625"/>
            <a:ext cx="3603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文本框 1"/>
          <p:cNvSpPr txBox="1">
            <a:spLocks noChangeArrowheads="1"/>
          </p:cNvSpPr>
          <p:nvPr/>
        </p:nvSpPr>
        <p:spPr bwMode="auto">
          <a:xfrm>
            <a:off x="481013" y="1219200"/>
            <a:ext cx="7367587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结（ jiē    jié ）桃子      不禁（jīn    jìn）</a:t>
            </a:r>
          </a:p>
          <a:p>
            <a:endParaRPr lang="zh-CN" altLang="en-US" sz="3200"/>
          </a:p>
          <a:p>
            <a:r>
              <a:rPr lang="zh-CN" altLang="en-US" sz="3200"/>
              <a:t>着（</a:t>
            </a:r>
            <a:r>
              <a:rPr lang="zh-CN" altLang="en-US" sz="3200">
                <a:sym typeface="+mn-ea"/>
              </a:rPr>
              <a:t>zhe   </a:t>
            </a:r>
            <a:r>
              <a:rPr lang="zh-CN" altLang="en-US" sz="3200"/>
              <a:t>zháo）急      养分（fēn   fèn）</a:t>
            </a:r>
          </a:p>
          <a:p>
            <a:endParaRPr lang="zh-CN" altLang="en-US" sz="3200"/>
          </a:p>
          <a:p>
            <a:r>
              <a:rPr lang="zh-CN" altLang="en-US" sz="3200"/>
              <a:t>暑假（</a:t>
            </a:r>
            <a:r>
              <a:rPr lang="zh-CN" altLang="en-US" sz="3200">
                <a:sym typeface="+mn-ea"/>
              </a:rPr>
              <a:t>jiǎ    </a:t>
            </a:r>
            <a:r>
              <a:rPr lang="zh-CN" altLang="en-US" sz="3200"/>
              <a:t>jià）            仿佛（fú    fó）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38313" y="1517650"/>
            <a:ext cx="6969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cs typeface="Arial" charset="0"/>
              </a:rPr>
              <a:t>√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270625" y="1517650"/>
            <a:ext cx="6969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cs typeface="Arial" charset="0"/>
              </a:rPr>
              <a:t>√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024188" y="2479675"/>
            <a:ext cx="6969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cs typeface="Arial" charset="0"/>
              </a:rPr>
              <a:t>√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223125" y="2479675"/>
            <a:ext cx="698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cs typeface="Arial" charset="0"/>
              </a:rPr>
              <a:t>√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882900" y="3467100"/>
            <a:ext cx="6969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cs typeface="Arial" charset="0"/>
              </a:rPr>
              <a:t>√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219825" y="3467100"/>
            <a:ext cx="6969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cs typeface="Arial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7414" descr="1539343_153624068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489" b="9474"/>
          <a:stretch>
            <a:fillRect/>
          </a:stretch>
        </p:blipFill>
        <p:spPr bwMode="auto">
          <a:xfrm>
            <a:off x="4356100" y="4468813"/>
            <a:ext cx="47879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矩形 17411"/>
          <p:cNvSpPr>
            <a:spLocks noChangeArrowheads="1"/>
          </p:cNvSpPr>
          <p:nvPr/>
        </p:nvSpPr>
        <p:spPr bwMode="auto">
          <a:xfrm>
            <a:off x="869950" y="1595438"/>
            <a:ext cx="7718425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800">
                <a:latin typeface="黑体" pitchFamily="49" charset="-122"/>
                <a:ea typeface="黑体" pitchFamily="49" charset="-122"/>
              </a:rPr>
              <a:t>疑惑  浓郁  盼望  那番话</a:t>
            </a:r>
          </a:p>
          <a:p>
            <a:endParaRPr lang="zh-CN" altLang="en-US" sz="48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>
                <a:latin typeface="黑体" pitchFamily="49" charset="-122"/>
                <a:ea typeface="黑体" pitchFamily="49" charset="-122"/>
                <a:sym typeface="+mn-ea"/>
              </a:rPr>
              <a:t>远近闻名     又大又甜</a:t>
            </a:r>
            <a:endParaRPr lang="zh-CN" altLang="en-US" sz="48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>
                <a:latin typeface="黑体" pitchFamily="49" charset="-122"/>
                <a:ea typeface="黑体" pitchFamily="49" charset="-122"/>
                <a:sym typeface="+mn-ea"/>
              </a:rPr>
              <a:t>将信将疑     欢天喜地</a:t>
            </a:r>
            <a:endParaRPr lang="zh-CN" altLang="en-US" sz="4800">
              <a:latin typeface="黑体" pitchFamily="49" charset="-122"/>
              <a:ea typeface="黑体" pitchFamily="49" charset="-122"/>
            </a:endParaRPr>
          </a:p>
          <a:p>
            <a:endParaRPr lang="zh-CN" altLang="en-US" sz="4800">
              <a:latin typeface="黑体" pitchFamily="49" charset="-122"/>
              <a:ea typeface="黑体" pitchFamily="49" charset="-122"/>
            </a:endParaRPr>
          </a:p>
          <a:p>
            <a:endParaRPr lang="zh-CN" altLang="en-US" sz="4800">
              <a:latin typeface="黑体" pitchFamily="49" charset="-122"/>
              <a:ea typeface="黑体" pitchFamily="49" charset="-122"/>
            </a:endParaRPr>
          </a:p>
          <a:p>
            <a:endParaRPr lang="zh-CN" altLang="en-US" sz="4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5" name="矩形 17412"/>
          <p:cNvSpPr>
            <a:spLocks noChangeArrowheads="1"/>
          </p:cNvSpPr>
          <p:nvPr/>
        </p:nvSpPr>
        <p:spPr bwMode="auto">
          <a:xfrm>
            <a:off x="179388" y="188913"/>
            <a:ext cx="1944687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ea typeface="黑体" pitchFamily="49" charset="-122"/>
              </a:rPr>
              <a:t>认识词语</a:t>
            </a:r>
          </a:p>
        </p:txBody>
      </p:sp>
      <p:pic>
        <p:nvPicPr>
          <p:cNvPr id="18436" name="图片 17418" descr="u=4045994414,3306618139&amp;fm=21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513" b="55302"/>
          <a:stretch>
            <a:fillRect/>
          </a:stretch>
        </p:blipFill>
        <p:spPr bwMode="auto">
          <a:xfrm>
            <a:off x="4067175" y="4797425"/>
            <a:ext cx="4206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图片 17420" descr="u=4045994414,3306618139&amp;fm=21&amp;gp=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r="61497" b="62196"/>
          <a:stretch>
            <a:fillRect/>
          </a:stretch>
        </p:blipFill>
        <p:spPr bwMode="auto">
          <a:xfrm>
            <a:off x="8027988" y="4365625"/>
            <a:ext cx="3603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3" name="文本框 362"/>
          <p:cNvSpPr txBox="1">
            <a:spLocks noChangeArrowheads="1"/>
          </p:cNvSpPr>
          <p:nvPr/>
        </p:nvSpPr>
        <p:spPr bwMode="auto">
          <a:xfrm>
            <a:off x="928688" y="1263650"/>
            <a:ext cx="70516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</a:rPr>
              <a:t>       huò        nóng              pàn                       fān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22531"/>
          <p:cNvSpPr txBox="1">
            <a:spLocks noChangeArrowheads="1"/>
          </p:cNvSpPr>
          <p:nvPr/>
        </p:nvSpPr>
        <p:spPr bwMode="auto">
          <a:xfrm>
            <a:off x="1187450" y="981075"/>
            <a:ext cx="6624638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000">
                <a:ea typeface="黑体" pitchFamily="49" charset="-122"/>
              </a:rPr>
              <a:t>       </a:t>
            </a:r>
            <a:r>
              <a:rPr lang="zh-CN" altLang="en-US" sz="3000">
                <a:ea typeface="黑体" pitchFamily="49" charset="-122"/>
              </a:rPr>
              <a:t>王大伯是远近闻名的种桃能手，他家树上结的桃子总是那么大，那么甜。</a:t>
            </a:r>
          </a:p>
          <a:p>
            <a:endParaRPr lang="zh-CN" altLang="en-US" sz="3200">
              <a:ea typeface="黑体" pitchFamily="49" charset="-122"/>
            </a:endParaRPr>
          </a:p>
          <a:p>
            <a:endParaRPr lang="zh-CN" altLang="en-US" sz="3200">
              <a:ea typeface="黑体" pitchFamily="49" charset="-122"/>
            </a:endParaRPr>
          </a:p>
          <a:p>
            <a:endParaRPr lang="zh-CN" altLang="en-US" sz="3200">
              <a:ea typeface="黑体" pitchFamily="49" charset="-122"/>
            </a:endParaRPr>
          </a:p>
          <a:p>
            <a:endParaRPr lang="zh-CN" altLang="en-US" sz="3200">
              <a:ea typeface="黑体" pitchFamily="49" charset="-122"/>
            </a:endParaRPr>
          </a:p>
        </p:txBody>
      </p:sp>
      <p:sp>
        <p:nvSpPr>
          <p:cNvPr id="20482" name="矩形 22532"/>
          <p:cNvSpPr>
            <a:spLocks noChangeArrowheads="1"/>
          </p:cNvSpPr>
          <p:nvPr/>
        </p:nvSpPr>
        <p:spPr bwMode="auto">
          <a:xfrm>
            <a:off x="179388" y="188913"/>
            <a:ext cx="1944687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ea typeface="黑体" pitchFamily="49" charset="-122"/>
              </a:rPr>
              <a:t>理解词义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6659563" y="404813"/>
            <a:ext cx="1690687" cy="60483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750050" y="376238"/>
            <a:ext cx="14716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掌握某种技能的人</a:t>
            </a:r>
          </a:p>
        </p:txBody>
      </p:sp>
      <p:sp>
        <p:nvSpPr>
          <p:cNvPr id="4" name="圆角矩形标注 1"/>
          <p:cNvSpPr/>
          <p:nvPr/>
        </p:nvSpPr>
        <p:spPr>
          <a:xfrm>
            <a:off x="6659563" y="404813"/>
            <a:ext cx="1690687" cy="60483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6750050" y="376238"/>
            <a:ext cx="14716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掌握某种技能的人</a:t>
            </a: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6516688" y="981075"/>
            <a:ext cx="15113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>
                <a:solidFill>
                  <a:srgbClr val="E40D08"/>
                </a:solidFill>
                <a:ea typeface="黑体" pitchFamily="49" charset="-122"/>
              </a:rPr>
              <a:t>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204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468313" y="1268413"/>
            <a:ext cx="8229600" cy="1143000"/>
          </a:xfrm>
        </p:spPr>
        <p:txBody>
          <a:bodyPr/>
          <a:lstStyle/>
          <a:p>
            <a:pPr algn="l"/>
            <a:r>
              <a:rPr lang="zh-CN" altLang="en-US" sz="4000" smtClean="0">
                <a:solidFill>
                  <a:schemeClr val="tx1"/>
                </a:solidFill>
              </a:rPr>
              <a:t>       桃子成熟了，一个个光鲜红润，仿佛胖娃娃的脸蛋。</a:t>
            </a:r>
          </a:p>
        </p:txBody>
      </p:sp>
      <p:sp>
        <p:nvSpPr>
          <p:cNvPr id="34820" name="文本框 4"/>
          <p:cNvSpPr txBox="1">
            <a:spLocks noChangeArrowheads="1"/>
          </p:cNvSpPr>
          <p:nvPr/>
        </p:nvSpPr>
        <p:spPr bwMode="auto">
          <a:xfrm>
            <a:off x="1042988" y="2997200"/>
            <a:ext cx="7240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景物    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B.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明亮</a:t>
            </a:r>
            <a:r>
              <a:rPr lang="zh-CN" altLang="en-US" sz="2400">
                <a:latin typeface="黑体" pitchFamily="49" charset="-122"/>
                <a:ea typeface="黑体" pitchFamily="49" charset="-122"/>
                <a:sym typeface="+mn-ea"/>
              </a:rPr>
              <a:t>    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C.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一点不剩</a:t>
            </a:r>
            <a:r>
              <a:rPr lang="zh-CN" altLang="en-US" sz="2400">
                <a:latin typeface="黑体" pitchFamily="49" charset="-122"/>
                <a:ea typeface="黑体" pitchFamily="49" charset="-122"/>
                <a:sym typeface="+mn-ea"/>
              </a:rPr>
              <a:t>    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D.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只，单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659063" y="3141663"/>
            <a:ext cx="696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cs typeface="Arial" charset="0"/>
              </a:rPr>
              <a:t>√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6011863" y="1143000"/>
            <a:ext cx="936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E40D08"/>
                </a:solidFill>
              </a:rPr>
              <a:t>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6" grpId="0"/>
      <p:bldP spid="348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4347" descr="u=2999603944,2315575895&amp;fm=21&amp;gp=0"/>
          <p:cNvPicPr>
            <a:picLocks noChangeAspect="1"/>
          </p:cNvPicPr>
          <p:nvPr/>
        </p:nvPicPr>
        <p:blipFill>
          <a:blip r:embed="rId2"/>
          <a:srcRect r="19310" b="3787"/>
          <a:stretch>
            <a:fillRect/>
          </a:stretch>
        </p:blipFill>
        <p:spPr bwMode="auto">
          <a:xfrm>
            <a:off x="3708400" y="4779963"/>
            <a:ext cx="2447925" cy="207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14345" descr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4827588"/>
            <a:ext cx="2843212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14343" descr="u=3551266033,1498485427&amp;fm=21&amp;gp=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603750"/>
            <a:ext cx="3167062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文本框 14339"/>
          <p:cNvSpPr txBox="1">
            <a:spLocks noChangeArrowheads="1"/>
          </p:cNvSpPr>
          <p:nvPr/>
        </p:nvSpPr>
        <p:spPr bwMode="auto">
          <a:xfrm>
            <a:off x="827088" y="1052513"/>
            <a:ext cx="77771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ea typeface="黑体" pitchFamily="49" charset="-122"/>
              </a:rPr>
              <a:t>       </a:t>
            </a:r>
            <a:r>
              <a:rPr lang="zh-CN" altLang="en-US" sz="2800">
                <a:ea typeface="黑体" pitchFamily="49" charset="-122"/>
              </a:rPr>
              <a:t>课文几次讲到</a:t>
            </a:r>
            <a:r>
              <a:rPr lang="en-US" altLang="zh-CN" sz="2800">
                <a:ea typeface="黑体" pitchFamily="49" charset="-122"/>
              </a:rPr>
              <a:t>“</a:t>
            </a:r>
            <a:r>
              <a:rPr lang="zh-CN" altLang="en-US" sz="2800">
                <a:ea typeface="黑体" pitchFamily="49" charset="-122"/>
              </a:rPr>
              <a:t>我</a:t>
            </a:r>
            <a:r>
              <a:rPr lang="en-US" altLang="zh-CN" sz="2800">
                <a:ea typeface="黑体" pitchFamily="49" charset="-122"/>
              </a:rPr>
              <a:t>”</a:t>
            </a:r>
            <a:r>
              <a:rPr lang="zh-CN" altLang="en-US" sz="2800">
                <a:ea typeface="黑体" pitchFamily="49" charset="-122"/>
              </a:rPr>
              <a:t>到王大伯家的桃园里去？分别是什么时候？把表示时间的词画下来。</a:t>
            </a:r>
            <a:endParaRPr lang="zh-CN" altLang="en-US" b="1"/>
          </a:p>
        </p:txBody>
      </p:sp>
      <p:sp>
        <p:nvSpPr>
          <p:cNvPr id="14341" name="文本框 14340"/>
          <p:cNvSpPr txBox="1">
            <a:spLocks noChangeArrowheads="1"/>
          </p:cNvSpPr>
          <p:nvPr/>
        </p:nvSpPr>
        <p:spPr bwMode="auto">
          <a:xfrm>
            <a:off x="1042988" y="3213100"/>
            <a:ext cx="7777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E40D08"/>
                </a:solidFill>
                <a:ea typeface="黑体" pitchFamily="49" charset="-122"/>
              </a:rPr>
              <a:t>     每一次去看的景象一样吗？</a:t>
            </a:r>
          </a:p>
        </p:txBody>
      </p:sp>
      <p:sp>
        <p:nvSpPr>
          <p:cNvPr id="14342" name="文本框 14341"/>
          <p:cNvSpPr txBox="1">
            <a:spLocks noChangeArrowheads="1"/>
          </p:cNvSpPr>
          <p:nvPr/>
        </p:nvSpPr>
        <p:spPr bwMode="auto">
          <a:xfrm>
            <a:off x="971550" y="2276475"/>
            <a:ext cx="6913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ea typeface="黑体" pitchFamily="49" charset="-122"/>
              </a:rPr>
              <a:t>去年冬季的一天       春天到了       暑假里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21511" name="矩形 14348"/>
          <p:cNvSpPr>
            <a:spLocks noChangeArrowheads="1"/>
          </p:cNvSpPr>
          <p:nvPr/>
        </p:nvSpPr>
        <p:spPr bwMode="auto">
          <a:xfrm>
            <a:off x="179388" y="188913"/>
            <a:ext cx="1944687" cy="503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ea typeface="黑体" pitchFamily="49" charset="-122"/>
              </a:rPr>
              <a:t>梳理课文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1b1dff88-e6bb-4861-a9c6-b11743022b1c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357</Words>
  <Application>WPS 演示</Application>
  <PresentationFormat>全屏显示(4:3)</PresentationFormat>
  <Paragraphs>55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Calibri</vt:lpstr>
      <vt:lpstr>楷体</vt:lpstr>
      <vt:lpstr>黑体</vt:lpstr>
      <vt:lpstr>+mn-ea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       桃子成熟了，一个个光鲜红润，仿佛胖娃娃的脸蛋。</vt:lpstr>
      <vt:lpstr>幻灯片 9</vt:lpstr>
      <vt:lpstr>幻灯片 10</vt:lpstr>
      <vt:lpstr>幻灯片 11</vt:lpstr>
    </vt:vector>
  </TitlesOfParts>
  <Company>sun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</dc:creator>
  <cp:lastModifiedBy>杨春斌</cp:lastModifiedBy>
  <cp:revision>39</cp:revision>
  <dcterms:created xsi:type="dcterms:W3CDTF">2015-05-23T11:41:00Z</dcterms:created>
  <dcterms:modified xsi:type="dcterms:W3CDTF">2019-03-20T04:42:17Z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