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719" r:id="rId3"/>
    <p:sldId id="257" r:id="rId4"/>
    <p:sldId id="277" r:id="rId5"/>
    <p:sldId id="278" r:id="rId6"/>
    <p:sldId id="508" r:id="rId7"/>
    <p:sldId id="457" r:id="rId8"/>
    <p:sldId id="626" r:id="rId9"/>
    <p:sldId id="627" r:id="rId10"/>
    <p:sldId id="720" r:id="rId11"/>
    <p:sldId id="258" r:id="rId12"/>
    <p:sldId id="306" r:id="rId13"/>
    <p:sldId id="704" r:id="rId14"/>
    <p:sldId id="705" r:id="rId15"/>
    <p:sldId id="706" r:id="rId16"/>
    <p:sldId id="707" r:id="rId17"/>
    <p:sldId id="708" r:id="rId18"/>
    <p:sldId id="709" r:id="rId19"/>
    <p:sldId id="710" r:id="rId20"/>
    <p:sldId id="711" r:id="rId21"/>
    <p:sldId id="712" r:id="rId22"/>
    <p:sldId id="713" r:id="rId23"/>
    <p:sldId id="714" r:id="rId24"/>
    <p:sldId id="715" r:id="rId25"/>
    <p:sldId id="716" r:id="rId26"/>
    <p:sldId id="717" r:id="rId27"/>
    <p:sldId id="718" r:id="rId28"/>
    <p:sldId id="499" r:id="rId29"/>
    <p:sldId id="500" r:id="rId30"/>
    <p:sldId id="501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2" autoAdjust="0"/>
  </p:normalViewPr>
  <p:slideViewPr>
    <p:cSldViewPr>
      <p:cViewPr varScale="1">
        <p:scale>
          <a:sx n="72" d="100"/>
          <a:sy n="72" d="100"/>
        </p:scale>
        <p:origin x="-114" y="-684"/>
      </p:cViewPr>
      <p:guideLst>
        <p:guide orient="horz" pos="2094"/>
        <p:guide pos="29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8" y="-102"/>
      </p:cViewPr>
      <p:guideLst>
        <p:guide orient="horz" pos="2792"/>
        <p:guide pos="220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EBB7-D529-423F-980F-40640C03C1BB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0D697-FA31-450B-96CD-A56E69E124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</a:t>
            </a:r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会写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1393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结构梳理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词语解释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第一课时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6430963"/>
            <a:ext cx="91440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smtClean="0">
                <a:solidFill>
                  <a:srgbClr val="FDEADA"/>
                </a:solidFill>
                <a:sym typeface="+mn-ea"/>
              </a:rPr>
              <a:t>学缘网：</a:t>
            </a:r>
            <a:r>
              <a:rPr lang="en-US" altLang="zh-CN" b="1" smtClean="0">
                <a:solidFill>
                  <a:srgbClr val="FDEADA"/>
                </a:solidFill>
                <a:sym typeface="+mn-ea"/>
              </a:rPr>
              <a:t>www.xueyuanwang.com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cs"/>
              </a:defRPr>
            </a:lvl1pPr>
          </a:lstStyle>
          <a:p>
            <a:pPr>
              <a:defRPr/>
            </a:pPr>
            <a:fld id="{F947D4D3-E9CE-4C6A-9CAD-D63E5F8CCA4F}" type="datetimeFigureOut">
              <a:rPr lang="zh-CN" altLang="en-US"/>
              <a:pPr>
                <a:defRPr/>
              </a:pPr>
              <a:t>2019/8/10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8563" cy="365125"/>
          </a:xfrm>
        </p:spPr>
        <p:txBody>
          <a:bodyPr/>
          <a:lstStyle>
            <a:lvl1pPr algn="ctr" eaLnBrk="1" hangingPunct="1">
              <a:buFontTx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E2F4E4D-1587-465F-82DA-5889E541D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第二课时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几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defRPr>
            </a:lvl1pPr>
          </a:lstStyle>
          <a:p>
            <a:r>
              <a:rPr lang="zh-CN" altLang="en-US" dirty="0" smtClean="0"/>
              <a:t>第几课时</a:t>
            </a:r>
            <a:endParaRPr lang="zh-CN" altLang="en-US" dirty="0"/>
          </a:p>
        </p:txBody>
      </p:sp>
      <p:sp>
        <p:nvSpPr>
          <p:cNvPr id="4" name="椭圆 3"/>
          <p:cNvSpPr/>
          <p:nvPr userDrawn="1"/>
        </p:nvSpPr>
        <p:spPr>
          <a:xfrm>
            <a:off x="2915816" y="332656"/>
            <a:ext cx="3672408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/>
          <p:nvPr/>
        </p:nvSpPr>
        <p:spPr>
          <a:xfrm>
            <a:off x="1043608" y="2636912"/>
            <a:ext cx="69938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noProof="1" smtClean="0"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6600" b="1" noProof="1" smtClean="0">
                <a:latin typeface="楷体" pitchFamily="49" charset="-122"/>
                <a:ea typeface="楷体" pitchFamily="49" charset="-122"/>
              </a:rPr>
              <a:t>蝴蝶的家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2"/>
          <p:cNvSpPr txBox="1">
            <a:spLocks/>
          </p:cNvSpPr>
          <p:nvPr/>
        </p:nvSpPr>
        <p:spPr>
          <a:xfrm>
            <a:off x="539552" y="2276872"/>
            <a:ext cx="7772400" cy="1470025"/>
          </a:xfrm>
        </p:spPr>
        <p:txBody>
          <a:bodyPr vert="horz" wrap="square" anchor="ctr"/>
          <a:lstStyle>
            <a:lvl1pPr lvl="0" algn="r">
              <a:defRPr sz="4000"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第二课时</a:t>
            </a:r>
            <a:endParaRPr kumimoji="0" lang="zh-CN" altLang="en-US" sz="6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816610" y="1661160"/>
            <a:ext cx="7537450" cy="2460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00">
              <a:lnSpc>
                <a:spcPct val="11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节课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我们初读了课文，你感受到作者的心情了吗？是什么心情？从课文中的哪些地方能感受到作者为蝴蝶着急、担心呢？请同学们默读课文，用心体会，用笔画出有关的语句，并写出自己的感受。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2339752" y="4230370"/>
            <a:ext cx="4043903" cy="17909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844824"/>
            <a:ext cx="7848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1．正确认读本课生字、词语。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2．读课文，提出自己的问题，再试着把问题分类，选出值得思考的问题并解决。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3．归纳课文内容，体会作者对弱小动物的关爱之情。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/>
          <p:nvPr/>
        </p:nvSpPr>
        <p:spPr>
          <a:xfrm>
            <a:off x="683568" y="3789040"/>
            <a:ext cx="8020248" cy="1790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作者以思索中的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疑问起句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开门见山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，虽直白却不同凡响，既</a:t>
            </a:r>
            <a:r>
              <a:rPr lang="zh-CN" altLang="zh-CN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点明了主旨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，又很快地</a:t>
            </a:r>
            <a:r>
              <a:rPr lang="zh-CN" altLang="zh-CN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抓住了读者的思绪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11560" y="1844824"/>
            <a:ext cx="8157210" cy="1799910"/>
            <a:chOff x="914" y="1672"/>
            <a:chExt cx="12847" cy="2834"/>
          </a:xfrm>
        </p:grpSpPr>
        <p:sp>
          <p:nvSpPr>
            <p:cNvPr id="10249" name="Rectangle 2"/>
            <p:cNvSpPr txBox="1"/>
            <p:nvPr/>
          </p:nvSpPr>
          <p:spPr>
            <a:xfrm>
              <a:off x="914" y="1672"/>
              <a:ext cx="9517" cy="28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我常想，下大雨的时候，青鸟、麻雀这些鸟都要躲避起来，蝴蝶怎么办呢？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lum bright="6000"/>
            </a:blip>
            <a:stretch>
              <a:fillRect/>
            </a:stretch>
          </p:blipFill>
          <p:spPr>
            <a:xfrm>
              <a:off x="10164" y="1796"/>
              <a:ext cx="3597" cy="2688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2925" y="1546225"/>
            <a:ext cx="8058150" cy="4178300"/>
            <a:chOff x="856" y="715"/>
            <a:chExt cx="12688" cy="6582"/>
          </a:xfrm>
        </p:grpSpPr>
        <p:sp>
          <p:nvSpPr>
            <p:cNvPr id="11266" name="Rectangle 2"/>
            <p:cNvSpPr txBox="1"/>
            <p:nvPr/>
          </p:nvSpPr>
          <p:spPr>
            <a:xfrm>
              <a:off x="856" y="715"/>
              <a:ext cx="12688" cy="41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indent="720000">
                <a:lnSpc>
                  <a:spcPct val="120000"/>
                </a:lnSpc>
              </a:pP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样低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沉，云是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样黑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，雷、电、雨、风，吼叫着，震撼着，雨点密集地喧嚷着，风将银色的雨幕斜挂起来，世界几乎都被冲洗遍了，就连树林里也黑压压的、水淋淋的，到处都是湿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这不是难为蝴蝶吗？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267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" y="4135"/>
              <a:ext cx="3706" cy="31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755576" y="4221088"/>
            <a:ext cx="5022850" cy="1492250"/>
            <a:chOff x="1041" y="5547"/>
            <a:chExt cx="7910" cy="2350"/>
          </a:xfrm>
        </p:grpSpPr>
        <p:sp>
          <p:nvSpPr>
            <p:cNvPr id="4" name="横卷形 3"/>
            <p:cNvSpPr/>
            <p:nvPr/>
          </p:nvSpPr>
          <p:spPr>
            <a:xfrm>
              <a:off x="1041" y="5547"/>
              <a:ext cx="7910" cy="2350"/>
            </a:xfrm>
            <a:prstGeom prst="horizontalScroll">
              <a:avLst/>
            </a:prstGeom>
            <a:solidFill>
              <a:srgbClr val="DBFDFF"/>
            </a:solidFill>
            <a:ln>
              <a:solidFill>
                <a:srgbClr val="4FD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1270" name="文本框 4"/>
            <p:cNvSpPr txBox="1"/>
            <p:nvPr/>
          </p:nvSpPr>
          <p:spPr>
            <a:xfrm>
              <a:off x="1312" y="5689"/>
              <a:ext cx="7609" cy="18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685800">
                <a:lnSpc>
                  <a:spcPct val="115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这一句运用了怎样的</a:t>
              </a:r>
            </a:p>
            <a:p>
              <a:pPr defTabSz="685800">
                <a:lnSpc>
                  <a:spcPct val="115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修辞手法？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05" y="1989122"/>
            <a:ext cx="8123555" cy="3768753"/>
            <a:chOff x="1300" y="1104"/>
            <a:chExt cx="12793" cy="5936"/>
          </a:xfrm>
        </p:grpSpPr>
        <p:pic>
          <p:nvPicPr>
            <p:cNvPr id="12290" name="图片 1" descr="老师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9" y="1557"/>
              <a:ext cx="5584" cy="44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Rectangle 2"/>
            <p:cNvSpPr/>
            <p:nvPr/>
          </p:nvSpPr>
          <p:spPr>
            <a:xfrm>
              <a:off x="1300" y="1104"/>
              <a:ext cx="7152" cy="5936"/>
            </a:xfrm>
            <a:prstGeom prst="wedgeRectCallout">
              <a:avLst>
                <a:gd name="adj1" fmla="val 60963"/>
                <a:gd name="adj2" fmla="val 2722"/>
              </a:avLst>
            </a:prstGeom>
            <a:solidFill>
              <a:schemeClr val="bg1"/>
            </a:solidFill>
            <a:ln w="28575" cap="flat" cmpd="sng">
              <a:solidFill>
                <a:srgbClr val="FD6FBC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运用拟人手法，不仅形象地描绘了世界笼罩在猛烈的风雨之中的景象，又使人感到这样的雷雨天气似乎在有意为难蝴蝶，增添了一丝孩童似的趣味。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/>
          <p:nvPr/>
        </p:nvSpPr>
        <p:spPr>
          <a:xfrm>
            <a:off x="660400" y="2703830"/>
            <a:ext cx="8045450" cy="123880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这是一个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句，</a:t>
            </a:r>
          </a:p>
          <a:p>
            <a:pPr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它的作用是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________________________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" name="波形 1"/>
          <p:cNvSpPr/>
          <p:nvPr/>
        </p:nvSpPr>
        <p:spPr>
          <a:xfrm>
            <a:off x="925513" y="4469130"/>
            <a:ext cx="1420813" cy="814388"/>
          </a:xfrm>
          <a:prstGeom prst="wave">
            <a:avLst/>
          </a:prstGeom>
          <a:solidFill>
            <a:srgbClr val="FD6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latin typeface="楷体" pitchFamily="49" charset="-122"/>
                <a:ea typeface="楷体" pitchFamily="49" charset="-122"/>
              </a:rPr>
              <a:t>反问</a:t>
            </a:r>
          </a:p>
        </p:txBody>
      </p:sp>
      <p:sp>
        <p:nvSpPr>
          <p:cNvPr id="14339" name="Rectangle 2"/>
          <p:cNvSpPr/>
          <p:nvPr/>
        </p:nvSpPr>
        <p:spPr>
          <a:xfrm>
            <a:off x="2868613" y="4267518"/>
            <a:ext cx="5300662" cy="144145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B0F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indent="720000">
              <a:lnSpc>
                <a:spcPct val="130000"/>
              </a:lnSpc>
            </a:pPr>
            <a:r>
              <a:rPr lang="zh-CN" altLang="en-US" sz="3200" b="1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强烈地表达出了作者对蝴蝶的深切的关爱之情</a:t>
            </a:r>
            <a:r>
              <a:rPr lang="zh-CN" altLang="zh-CN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95425" y="1691005"/>
            <a:ext cx="6432550" cy="1638300"/>
            <a:chOff x="2355" y="774"/>
            <a:chExt cx="10129" cy="2582"/>
          </a:xfrm>
        </p:grpSpPr>
        <p:sp>
          <p:nvSpPr>
            <p:cNvPr id="13317" name="文本框 1"/>
            <p:cNvSpPr txBox="1"/>
            <p:nvPr/>
          </p:nvSpPr>
          <p:spPr>
            <a:xfrm>
              <a:off x="2355" y="1242"/>
              <a:ext cx="6775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这不是难为蝴蝶吗？</a:t>
              </a:r>
            </a:p>
          </p:txBody>
        </p:sp>
        <p:pic>
          <p:nvPicPr>
            <p:cNvPr id="133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86" t="404" r="12807"/>
            <a:stretch>
              <a:fillRect/>
            </a:stretch>
          </p:blipFill>
          <p:spPr>
            <a:xfrm>
              <a:off x="9670" y="774"/>
              <a:ext cx="2814" cy="258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2" grpId="0" bldLvl="0" animBg="1"/>
      <p:bldP spid="1433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611560" y="1556792"/>
            <a:ext cx="8136904" cy="417646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00"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我一想起来就为蝴蝶着急，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样的天气它们能躲在哪里呢？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它们的身体是那样轻盈，载不动一个水点；它们身上的彩粉是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斑斓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一点儿水都不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沾；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它们是</a:t>
            </a:r>
            <a:r>
              <a:rPr lang="zh-CN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样柔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弱，比一片树叶还无力，怎么禁得起这猛烈的风雨呢？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想到这里，我简直没法再想下去了，心里是那样着急。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2925" y="1614488"/>
            <a:ext cx="7640638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628800"/>
            <a:ext cx="7923981" cy="6586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段运用了怎样的修辞手法？有什么作用？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74650" y="2442210"/>
            <a:ext cx="8397875" cy="3711575"/>
            <a:chOff x="588" y="1705"/>
            <a:chExt cx="13227" cy="5846"/>
          </a:xfrm>
        </p:grpSpPr>
        <p:pic>
          <p:nvPicPr>
            <p:cNvPr id="15363" name="图片 2" descr="老师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8" y="2762"/>
              <a:ext cx="3111" cy="44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文本框 3"/>
            <p:cNvSpPr txBox="1"/>
            <p:nvPr/>
          </p:nvSpPr>
          <p:spPr>
            <a:xfrm>
              <a:off x="2595" y="1705"/>
              <a:ext cx="11220" cy="5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720000">
                <a:lnSpc>
                  <a:spcPct val="120000"/>
                </a:lnSpc>
              </a:pPr>
              <a:r>
                <a:rPr lang="zh-CN" altLang="en-US" sz="2800" b="1" smtClean="0">
                  <a:latin typeface="楷体" pitchFamily="49" charset="-122"/>
                  <a:ea typeface="楷体" pitchFamily="49" charset="-122"/>
                </a:rPr>
                <a:t>运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用了</a:t>
              </a:r>
              <a:r>
                <a:rPr lang="zh-CN" altLang="en-US" sz="2800" b="1">
                  <a:solidFill>
                    <a:srgbClr val="00B050"/>
                  </a:solidFill>
                  <a:latin typeface="楷体" pitchFamily="49" charset="-122"/>
                  <a:ea typeface="楷体" pitchFamily="49" charset="-122"/>
                </a:rPr>
                <a:t>拟人、排比、反问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的修辞手法。作者运用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拟人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让人对蝴蝶顿生怜爱之情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；运用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排比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让这种情感层层推进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；再运用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反问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的修辞手法，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将作者的关切与担忧之情表达得鲜明突出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。几种修辞手法综合运用，</a:t>
              </a:r>
              <a:r>
                <a:rPr lang="zh-CN" altLang="en-US" sz="2800" b="1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既增强了文章的可读性，更让作者的情感真实而强烈地表现出来</a:t>
              </a:r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3588" y="3842068"/>
            <a:ext cx="4424363" cy="1854354"/>
          </a:xfrm>
          <a:prstGeom prst="rect">
            <a:avLst/>
          </a:prstGeom>
          <a:solidFill>
            <a:srgbClr val="FFDEF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720000">
              <a:lnSpc>
                <a:spcPct val="125000"/>
              </a:lnSpc>
            </a:pPr>
            <a:r>
              <a:rPr lang="zh-CN" altLang="en-US" sz="32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32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小朋友的话引出对蝴蝶的家的猜想，自然过渡。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39552" y="1844824"/>
            <a:ext cx="8058150" cy="3929062"/>
            <a:chOff x="941" y="717"/>
            <a:chExt cx="12690" cy="6188"/>
          </a:xfrm>
        </p:grpSpPr>
        <p:sp>
          <p:nvSpPr>
            <p:cNvPr id="16387" name="Rectangle 2"/>
            <p:cNvSpPr txBox="1"/>
            <p:nvPr/>
          </p:nvSpPr>
          <p:spPr>
            <a:xfrm>
              <a:off x="941" y="717"/>
              <a:ext cx="12690" cy="30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但是，一位小朋友非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常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确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定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说：“它们和我们一样，肯定有家。下雨的时候，它们就会急忙飞回家里去哩！”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lum bright="6000"/>
            </a:blip>
            <a:stretch>
              <a:fillRect/>
            </a:stretch>
          </p:blipFill>
          <p:spPr>
            <a:xfrm>
              <a:off x="8781" y="3777"/>
              <a:ext cx="4669" cy="3129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2"/>
          <p:cNvSpPr txBox="1">
            <a:spLocks/>
          </p:cNvSpPr>
          <p:nvPr/>
        </p:nvSpPr>
        <p:spPr>
          <a:xfrm>
            <a:off x="539552" y="2204864"/>
            <a:ext cx="7772400" cy="1470025"/>
          </a:xfrm>
        </p:spPr>
        <p:txBody>
          <a:bodyPr vert="horz" wrap="square" anchor="ctr"/>
          <a:lstStyle>
            <a:lvl1pPr lvl="0" algn="r">
              <a:defRPr sz="4000"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第一课时</a:t>
            </a:r>
            <a:endParaRPr kumimoji="0" lang="zh-CN" altLang="en-US" sz="6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700808"/>
            <a:ext cx="7345362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蝴蝶的家在哪里？文中做了哪些猜想？</a:t>
            </a:r>
          </a:p>
        </p:txBody>
      </p:sp>
      <p:sp>
        <p:nvSpPr>
          <p:cNvPr id="13314" name="Rectangle 2"/>
          <p:cNvSpPr txBox="1"/>
          <p:nvPr/>
        </p:nvSpPr>
        <p:spPr>
          <a:xfrm>
            <a:off x="650874" y="2430780"/>
            <a:ext cx="8097589" cy="3651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人家的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里从没有见过有蝴蝶来避雨。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麦田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里呢？也不能避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里呢？到处是水珠滚坠。园里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它们的家吗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己已经被雨点打得抖个不停了，怎能容它们藏身呢？就连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老树干的底面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，也是顺下水来，湿漉漉的。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683568" y="1700808"/>
            <a:ext cx="8058150" cy="4143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00">
              <a:lnSpc>
                <a:spcPct val="150000"/>
              </a:lnSpc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们的家会不会是在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桥下面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呢？这也未可知，但是有一点可以确定：这里从没见过有蝴蝶落到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上的呀！那它们会不会是藏在</a:t>
            </a:r>
            <a:r>
              <a:rPr lang="zh-CN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树叶下面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？这倒有些说得过去，但我也从没见过蝴蝶在树叶下面避雨呀，而且树叶也经常被风吹得翻转不定，被雨冲刷得透湿，也不像是蝴蝶的家呀！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238" y="1620838"/>
            <a:ext cx="8193087" cy="3265487"/>
            <a:chOff x="762" y="1452"/>
            <a:chExt cx="12903" cy="5142"/>
          </a:xfrm>
        </p:grpSpPr>
        <p:sp>
          <p:nvSpPr>
            <p:cNvPr id="21506" name="Rectangle 2"/>
            <p:cNvSpPr txBox="1"/>
            <p:nvPr/>
          </p:nvSpPr>
          <p:spPr>
            <a:xfrm>
              <a:off x="3305" y="1452"/>
              <a:ext cx="10360" cy="51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en-US" altLang="zh-CN" sz="32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   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一个女孩对我说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：</a:t>
              </a:r>
              <a:r>
                <a:rPr lang="en-US" altLang="zh-CN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“</a:t>
              </a:r>
              <a:r>
                <a:rPr lang="zh-CN" altLang="en-US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雨后</a:t>
              </a:r>
              <a:r>
                <a:rPr lang="en-US" altLang="zh-CN" sz="28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我想，它们一定是藏在一个</a:t>
              </a:r>
              <a:r>
                <a:rPr lang="zh-CN" altLang="zh-CN" sz="2800" b="1" noProof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秘密的家里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。它们的家一定美丽而香甜，不像家雀儿似的，一下雨就飞到人们</a:t>
              </a:r>
              <a:r>
                <a:rPr lang="zh-CN" altLang="zh-CN" sz="2800" b="1" spc="-100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的屋檐下避雨。一定是这样</a:t>
              </a:r>
              <a:r>
                <a:rPr lang="zh-CN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的。</a:t>
              </a:r>
              <a:r>
                <a:rPr lang="en-US" altLang="zh-CN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”</a:t>
              </a:r>
              <a:endPara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59" name="图片 1" descr="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2" y="2048"/>
              <a:ext cx="2181" cy="3950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4" name="直接连接符 3"/>
          <p:cNvCxnSpPr/>
          <p:nvPr/>
        </p:nvCxnSpPr>
        <p:spPr>
          <a:xfrm>
            <a:off x="2267744" y="3645024"/>
            <a:ext cx="316835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/>
          <p:nvPr/>
        </p:nvSpPr>
        <p:spPr>
          <a:xfrm>
            <a:off x="1907704" y="5013176"/>
            <a:ext cx="6569075" cy="860266"/>
          </a:xfrm>
          <a:prstGeom prst="horizontalScroll">
            <a:avLst>
              <a:gd name="adj" fmla="val 12500"/>
            </a:avLst>
          </a:prstGeom>
          <a:solidFill>
            <a:srgbClr val="B4FFE2"/>
          </a:solidFill>
          <a:ln w="9525" cap="flat" cmpd="sng">
            <a:solidFill>
              <a:srgbClr val="43FFB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女孩对蝴蝶的家的美好想象。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844824"/>
            <a:ext cx="7343775" cy="6171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这些猜想有什么作用？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285" y="2636838"/>
            <a:ext cx="8295654" cy="3180080"/>
            <a:chOff x="622" y="2463"/>
            <a:chExt cx="13065" cy="5008"/>
          </a:xfrm>
        </p:grpSpPr>
        <p:sp>
          <p:nvSpPr>
            <p:cNvPr id="20483" name="Rectangle 2"/>
            <p:cNvSpPr txBox="1"/>
            <p:nvPr/>
          </p:nvSpPr>
          <p:spPr>
            <a:xfrm>
              <a:off x="622" y="2463"/>
              <a:ext cx="8279" cy="50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indent="720000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作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者猜想蝴蝶的家在屋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宇</a:t>
              </a:r>
              <a:r>
                <a:rPr lang="zh-CN" altLang="en-US" sz="2800" b="1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、树林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、麦田等地方，又一一否定，于猜想列举之中增</a:t>
              </a:r>
              <a:r>
                <a:rPr lang="zh-CN" altLang="en-US" sz="2800" b="1" dirty="0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着急忧虑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之情，于否定中见作者的</a:t>
              </a:r>
              <a:r>
                <a:rPr lang="zh-CN" altLang="en-US" sz="2800" b="1" dirty="0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关爱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之情。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lum bright="6000" contrast="6000"/>
            </a:blip>
            <a:stretch>
              <a:fillRect/>
            </a:stretch>
          </p:blipFill>
          <p:spPr>
            <a:xfrm>
              <a:off x="9128" y="2917"/>
              <a:ext cx="4559" cy="3610"/>
            </a:xfrm>
            <a:prstGeom prst="roundRect">
              <a:avLst/>
            </a:prstGeom>
            <a:effectLst>
              <a:softEdge rad="127000"/>
            </a:effectLst>
            <a:scene3d>
              <a:camera prst="orthographicFront">
                <a:rot lat="0" lon="0" rev="21000000"/>
              </a:camera>
              <a:lightRig rig="threePt" dir="t"/>
            </a:scene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9552" y="1628800"/>
            <a:ext cx="8058150" cy="4023360"/>
            <a:chOff x="758" y="334"/>
            <a:chExt cx="12690" cy="6336"/>
          </a:xfrm>
        </p:grpSpPr>
        <p:sp>
          <p:nvSpPr>
            <p:cNvPr id="21506" name="Rectangle 2"/>
            <p:cNvSpPr txBox="1"/>
            <p:nvPr/>
          </p:nvSpPr>
          <p:spPr>
            <a:xfrm>
              <a:off x="758" y="334"/>
              <a:ext cx="12690" cy="56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一个女孩对我说：“雨后，蝴蝶就会重新出来，在阳光里飞。它们是那么高兴，那么鲜艳。我想，它们一定是藏在一个秘密的家里。它们的家一定美丽而香甜，不像家雀儿似的，一下雨就飞到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们的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屋檐下避雨。一定是这样的。”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lum bright="6000" contrast="6000"/>
            </a:blip>
            <a:srcRect b="4689"/>
            <a:stretch>
              <a:fillRect/>
            </a:stretch>
          </p:blipFill>
          <p:spPr>
            <a:xfrm>
              <a:off x="9716" y="4303"/>
              <a:ext cx="3515" cy="2367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2" name="文本框 1"/>
          <p:cNvSpPr txBox="1"/>
          <p:nvPr/>
        </p:nvSpPr>
        <p:spPr>
          <a:xfrm>
            <a:off x="8100392" y="3284984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34290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4577398"/>
            <a:ext cx="5287963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endParaRPr lang="zh-CN" altLang="en-US" sz="3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648" y="5013176"/>
            <a:ext cx="4556125" cy="5863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加点的词语有什么作用？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552" y="407707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504" y="1556792"/>
            <a:ext cx="8548370" cy="4369768"/>
            <a:chOff x="-44" y="1215"/>
            <a:chExt cx="13462" cy="6882"/>
          </a:xfrm>
        </p:grpSpPr>
        <p:sp>
          <p:nvSpPr>
            <p:cNvPr id="22530" name="文本框 1"/>
            <p:cNvSpPr txBox="1"/>
            <p:nvPr/>
          </p:nvSpPr>
          <p:spPr>
            <a:xfrm>
              <a:off x="4479" y="1215"/>
              <a:ext cx="8939" cy="6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720000">
                <a:lnSpc>
                  <a:spcPct val="150000"/>
                </a:lnSpc>
              </a:pPr>
              <a:r>
                <a:rPr lang="zh-CN" altLang="en-US" sz="2800" b="1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三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个“一定”表达了作者对蝴蝶美好的祝福，同时，也隐隐让我们感受到作者的一颗</a:t>
              </a:r>
              <a:r>
                <a:rPr lang="zh-CN" altLang="en-US" sz="2800" b="1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纯真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、</a:t>
              </a:r>
              <a:r>
                <a:rPr lang="zh-CN" altLang="en-US" sz="2800" b="1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善良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、</a:t>
              </a:r>
              <a:r>
                <a:rPr lang="zh-CN" altLang="en-US" sz="2800" b="1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美好</a:t>
              </a: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的童心。正是这颗童心，使他更多地关注这些弱小的生灵，关心无助的生命。</a:t>
              </a:r>
            </a:p>
          </p:txBody>
        </p:sp>
        <p:pic>
          <p:nvPicPr>
            <p:cNvPr id="22531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550" b="19926"/>
            <a:stretch>
              <a:fillRect/>
            </a:stretch>
          </p:blipFill>
          <p:spPr>
            <a:xfrm>
              <a:off x="-44" y="4716"/>
              <a:ext cx="4662" cy="33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2" name="图片 3"/>
            <p:cNvPicPr>
              <a:picLocks noChangeAspect="1"/>
            </p:cNvPicPr>
            <p:nvPr/>
          </p:nvPicPr>
          <p:blipFill>
            <a:blip r:embed="rId3" cstate="print">
              <a:lum bright="6000"/>
            </a:blip>
            <a:srcRect b="4840"/>
            <a:stretch>
              <a:fillRect/>
            </a:stretch>
          </p:blipFill>
          <p:spPr>
            <a:xfrm rot="720000">
              <a:off x="1266" y="1483"/>
              <a:ext cx="3281" cy="18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/>
          <p:nvPr/>
        </p:nvSpPr>
        <p:spPr>
          <a:xfrm>
            <a:off x="523875" y="2315845"/>
            <a:ext cx="8058150" cy="19272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00">
              <a:lnSpc>
                <a:spcPct val="120000"/>
              </a:lnSpc>
            </a:pP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的话说得倒是不错，但我却</a:t>
            </a:r>
            <a:r>
              <a:rPr lang="zh-CN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没见到过下雨时的蝴蝶到底藏在哪里。谁要是能说给我，我就不着急了。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3131840" y="1484784"/>
            <a:ext cx="3136900" cy="617538"/>
          </a:xfrm>
          <a:prstGeom prst="wedgeRoundRectCallout">
            <a:avLst>
              <a:gd name="adj1" fmla="val 42225"/>
              <a:gd name="adj2" fmla="val 93004"/>
              <a:gd name="adj3" fmla="val 16667"/>
            </a:avLst>
          </a:prstGeom>
          <a:solidFill>
            <a:srgbClr val="71E0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200" b="1" strike="noStrike" noProof="1">
                <a:latin typeface="楷体" pitchFamily="49" charset="-122"/>
                <a:ea typeface="楷体" pitchFamily="49" charset="-122"/>
              </a:rPr>
              <a:t>体现了什么？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1560" y="4221088"/>
            <a:ext cx="7900615" cy="1309769"/>
          </a:xfrm>
          <a:prstGeom prst="rect">
            <a:avLst/>
          </a:prstGeom>
          <a:solidFill>
            <a:srgbClr val="DEF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3200" b="1" noProof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体</a:t>
            </a:r>
            <a:r>
              <a:rPr lang="zh-CN" altLang="en-US" sz="32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现了作者对蝴蝶的细心观察，他一直在寻找蝴蝶的家。</a:t>
            </a:r>
            <a:endParaRPr lang="zh-CN" altLang="en-US" noProof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3100" y="1535113"/>
            <a:ext cx="7843838" cy="122495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你从文章哪些地方体会到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为蝴蝶担心的急切心情？</a:t>
            </a:r>
            <a:endParaRPr lang="zh-CN" altLang="en-US" sz="3000" b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</p:txBody>
      </p:sp>
      <p:sp>
        <p:nvSpPr>
          <p:cNvPr id="13314" name="Rectangle 2"/>
          <p:cNvSpPr txBox="1"/>
          <p:nvPr/>
        </p:nvSpPr>
        <p:spPr>
          <a:xfrm>
            <a:off x="611560" y="2780928"/>
            <a:ext cx="7920880" cy="325211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720000">
              <a:lnSpc>
                <a:spcPct val="120000"/>
              </a:lnSpc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自然段中对恶劣的自然环境的刻画，第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自然段中对蝴蝶的弱小形象的刻画，以及二者形成的强烈的对比可以体会到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对蝴蝶的担心。从第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自然段中，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的一遍遍设问、猜想、找寻、否定中也可以体会到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对蝴蝶的担心与关爱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大括号 13"/>
          <p:cNvSpPr/>
          <p:nvPr/>
        </p:nvSpPr>
        <p:spPr>
          <a:xfrm>
            <a:off x="1341835" y="2271713"/>
            <a:ext cx="296466" cy="317301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16" name="文本框 15"/>
          <p:cNvSpPr txBox="1"/>
          <p:nvPr/>
        </p:nvSpPr>
        <p:spPr>
          <a:xfrm>
            <a:off x="1624013" y="2026444"/>
            <a:ext cx="49982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下大雨时，蝴蝶怎么办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70435" y="3338513"/>
            <a:ext cx="25443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猜想蝴蝶的家：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5656" y="4653136"/>
            <a:ext cx="606276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小女孩：蝴蝶的家美丽而香甜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“我”：想知道蝴蝶下雨时藏在哪里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3" name="文本框 18"/>
          <p:cNvSpPr txBox="1"/>
          <p:nvPr/>
        </p:nvSpPr>
        <p:spPr>
          <a:xfrm>
            <a:off x="4145756" y="2993231"/>
            <a:ext cx="127000" cy="2076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endParaRPr lang="zh-CN" altLang="en-US" sz="1350" dirty="0">
              <a:latin typeface="等线" charset="-122"/>
              <a:ea typeface="等线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7236296" y="2204864"/>
            <a:ext cx="214313" cy="317301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27" name="TextBox 26"/>
          <p:cNvSpPr txBox="1"/>
          <p:nvPr/>
        </p:nvSpPr>
        <p:spPr>
          <a:xfrm>
            <a:off x="542925" y="2846785"/>
            <a:ext cx="614363" cy="20621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</a:p>
        </p:txBody>
      </p:sp>
      <p:sp>
        <p:nvSpPr>
          <p:cNvPr id="28" name="矩形 27"/>
          <p:cNvSpPr/>
          <p:nvPr/>
        </p:nvSpPr>
        <p:spPr>
          <a:xfrm>
            <a:off x="3932635" y="3323035"/>
            <a:ext cx="35147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屋宇、麦田、园中之花、老树干、桥下面、树叶下</a:t>
            </a:r>
            <a:endParaRPr lang="zh-CN" altLang="en-US" sz="2800">
              <a:latin typeface="等线" charset="-122"/>
              <a:ea typeface="等线" charset="-122"/>
            </a:endParaRPr>
          </a:p>
        </p:txBody>
      </p:sp>
      <p:sp>
        <p:nvSpPr>
          <p:cNvPr id="2" name="TextBox 28"/>
          <p:cNvSpPr txBox="1"/>
          <p:nvPr/>
        </p:nvSpPr>
        <p:spPr>
          <a:xfrm>
            <a:off x="7668344" y="2924944"/>
            <a:ext cx="1008112" cy="193899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喜关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爱爱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蝴生</a:t>
            </a:r>
            <a:endParaRPr lang="en-US" altLang="zh-CN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蝶命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3068960"/>
            <a:ext cx="0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7" grpId="0"/>
      <p:bldP spid="18" grpId="0"/>
      <p:bldP spid="25" grpId="0" bldLvl="0" animBg="1"/>
      <p:bldP spid="27" grpId="0"/>
      <p:bldP spid="28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9" name="内容占位符 2"/>
          <p:cNvSpPr>
            <a:spLocks noGrp="1"/>
          </p:cNvSpPr>
          <p:nvPr/>
        </p:nvSpPr>
        <p:spPr>
          <a:xfrm>
            <a:off x="827584" y="2132856"/>
            <a:ext cx="7886700" cy="2683693"/>
          </a:xfrm>
        </p:spPr>
        <p:txBody>
          <a:bodyPr vert="horz" lIns="68580" tIns="34290" rIns="68580" bIns="3429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蝴蝶的家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是一篇言辞优美的散文，作者构思独特，以问题与思索为线，以雨天为蝴蝶躲藏在哪里而着急的情感贯穿，真切地表达了对幼小生灵的关爱之情。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556792"/>
            <a:ext cx="727280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同学们看，花丛中、阳光下，小动物们在自由自在地翩翩起舞。突然，天空中电闪雷鸣下起了大雨，青鸟、麻雀都回家躲避起来了，小蝴蝶躲到哪里呢？这节课，就让我们跟随作者一起去探寻蝴蝶的家。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2420888"/>
            <a:ext cx="7981950" cy="363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穿花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蛱蝶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深深见，点水蜻蜓款款飞。</a:t>
            </a: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——［唐］杜甫</a:t>
            </a:r>
            <a:endParaRPr lang="zh-CN" altLang="en-US" sz="3200" b="1" noProof="1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留连戏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时时舞，自在娇莺恰恰啼。</a:t>
            </a: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［唐］杜甫</a:t>
            </a:r>
            <a:endParaRPr lang="zh-CN" altLang="en-US" sz="3200" b="1" noProof="1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儿童急走追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黄蝶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，飞入菜花无处寻。</a:t>
            </a:r>
          </a:p>
          <a:p>
            <a:pPr>
              <a:lnSpc>
                <a:spcPct val="120000"/>
              </a:lnSpc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</a:t>
            </a:r>
            <a:r>
              <a:rPr lang="zh-CN" altLang="en-US" sz="3200" b="1" noProof="1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——［南宋］杨万里</a:t>
            </a:r>
          </a:p>
        </p:txBody>
      </p:sp>
      <p:sp>
        <p:nvSpPr>
          <p:cNvPr id="38916" name="文本框 1"/>
          <p:cNvSpPr txBox="1"/>
          <p:nvPr/>
        </p:nvSpPr>
        <p:spPr>
          <a:xfrm>
            <a:off x="2987824" y="1700808"/>
            <a:ext cx="306846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描写蝴蝶的诗句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9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971600" y="1556792"/>
            <a:ext cx="7786687" cy="3839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1．正确认读本课生字、词语。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2．读课文，提出自己的问题，再试着把问题分类，选出值得思考的问题并解决。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3．归纳课文内容，体会作者对弱小动物的关爱之情。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941320" y="1169670"/>
            <a:ext cx="5840730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7200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r>
              <a:rPr sz="32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燕志俊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（1907-1982），又名燕遇明，山东省文学艺术界联合会副主席、著名作家，今邱家店办事处颜张村人。“五四”运动后考入济南省立第一中学，酷爱文学，常在《小说月报》、《新女性》、《语丝》等杂志发表新诗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散文等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2392070" cy="352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893" y="221557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433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331640" y="220486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避</a:t>
            </a:r>
            <a:endParaRPr lang="zh-CN" altLang="en-US" sz="7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50"/>
          <p:cNvGrpSpPr/>
          <p:nvPr/>
        </p:nvGrpSpPr>
        <p:grpSpPr bwMode="auto">
          <a:xfrm>
            <a:off x="3779912" y="2204864"/>
            <a:ext cx="1228725" cy="1198880"/>
            <a:chOff x="4760954" y="149413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撼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1619672" y="1484784"/>
            <a:ext cx="6959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bì</a:t>
            </a:r>
            <a:endParaRPr lang="en-US" altLang="zh-CN" sz="4000" b="1" dirty="0" err="1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3823018" y="1491996"/>
            <a:ext cx="952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hàn</a:t>
            </a:r>
          </a:p>
        </p:txBody>
      </p:sp>
      <p:pic>
        <p:nvPicPr>
          <p:cNvPr id="13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5053" y="219906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50"/>
          <p:cNvGrpSpPr/>
          <p:nvPr/>
        </p:nvGrpSpPr>
        <p:grpSpPr bwMode="auto">
          <a:xfrm>
            <a:off x="6228184" y="2204864"/>
            <a:ext cx="1228725" cy="1198880"/>
            <a:chOff x="4748262" y="1517620"/>
            <a:chExt cx="1227942" cy="1198519"/>
          </a:xfrm>
        </p:grpSpPr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4748262" y="1517620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喧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6156176" y="1484784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auto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xuān</a:t>
            </a: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3628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3168" y="469334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1259632" y="465313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雀</a:t>
            </a:r>
            <a:endParaRPr lang="zh-CN" altLang="en-US" sz="7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50"/>
          <p:cNvGrpSpPr/>
          <p:nvPr/>
        </p:nvGrpSpPr>
        <p:grpSpPr bwMode="auto">
          <a:xfrm>
            <a:off x="3707904" y="4725144"/>
            <a:ext cx="1228725" cy="1198880"/>
            <a:chOff x="4688992" y="1494132"/>
            <a:chExt cx="1227942" cy="1198519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688992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炊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1259632" y="4005064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qiǎo</a:t>
            </a: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3623628" y="3997071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chuī</a:t>
            </a:r>
          </a:p>
        </p:txBody>
      </p:sp>
      <p:pic>
        <p:nvPicPr>
          <p:cNvPr id="29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788" y="469398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50"/>
          <p:cNvGrpSpPr/>
          <p:nvPr/>
        </p:nvGrpSpPr>
        <p:grpSpPr bwMode="auto">
          <a:xfrm>
            <a:off x="6156176" y="4725144"/>
            <a:ext cx="1228725" cy="1198880"/>
            <a:chOff x="4760954" y="1494132"/>
            <a:chExt cx="1227942" cy="1198519"/>
          </a:xfrm>
        </p:grpSpPr>
        <p:sp>
          <p:nvSpPr>
            <p:cNvPr id="31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檐</a:t>
              </a:r>
              <a:endPara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2" name="TextBox 40"/>
          <p:cNvSpPr txBox="1">
            <a:spLocks noChangeArrowheads="1"/>
          </p:cNvSpPr>
          <p:nvPr/>
        </p:nvSpPr>
        <p:spPr bwMode="auto">
          <a:xfrm>
            <a:off x="6228184" y="4005064"/>
            <a:ext cx="952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yán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340768"/>
            <a:ext cx="741521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低沉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天气阴暗，云层厚而低。</a:t>
            </a:r>
            <a:endParaRPr lang="en-US" altLang="zh-CN" sz="2800" b="1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震撼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震动；摇撼。</a:t>
            </a:r>
            <a:endParaRPr lang="en-US" altLang="zh-CN" sz="2800" b="1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密集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数量很多地聚集在一处；稠密。</a:t>
            </a:r>
            <a:endParaRPr lang="en-US" altLang="zh-CN" sz="2800" b="1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喧嚷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（好些人）大声地叫或说。</a:t>
            </a:r>
            <a:endParaRPr lang="en-US" altLang="zh-CN" sz="2800" b="1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轻盈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形容身材苗条，动作轻快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文本框 5"/>
          <p:cNvSpPr txBox="1"/>
          <p:nvPr/>
        </p:nvSpPr>
        <p:spPr>
          <a:xfrm>
            <a:off x="1704340" y="2548255"/>
            <a:ext cx="573595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0">
              <a:lnSpc>
                <a:spcPct val="130000"/>
              </a:lnSpc>
              <a:spcBef>
                <a:spcPts val="600"/>
              </a:spcBef>
              <a:buFont typeface="Wingdings" panose="05000000000000000000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自读课文，给文章划分层次。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023" y="1859915"/>
            <a:ext cx="8297862" cy="289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一部分：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表达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对蝴蝶的担忧之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情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（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）</a:t>
            </a:r>
            <a:endParaRPr lang="zh-CN" altLang="en-US" sz="2800" b="1" baseline="0">
              <a:latin typeface="楷体" pitchFamily="49" charset="-122"/>
              <a:ea typeface="楷体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二部分：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猜想蝴蝶的家是不是在屋宇、麦田、桥下、树叶下以及一个女孩对蝴蝶的家的美好想象 </a:t>
            </a:r>
            <a:r>
              <a:rPr lang="en-US" altLang="en-US" sz="2800" b="1">
                <a:latin typeface="楷体" pitchFamily="49" charset="-122"/>
                <a:ea typeface="楷体" pitchFamily="49" charset="-122"/>
              </a:rPr>
              <a:t>。（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）</a:t>
            </a:r>
            <a:endParaRPr lang="en-US" altLang="en-US" sz="2800" b="1">
              <a:latin typeface="楷体" pitchFamily="49" charset="-122"/>
              <a:ea typeface="楷体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第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三部分：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苦寻无果</a:t>
            </a:r>
            <a:r>
              <a:rPr lang="en-US" altLang="en-US" sz="2800" b="1">
                <a:latin typeface="楷体" pitchFamily="49" charset="-122"/>
                <a:ea typeface="楷体" pitchFamily="49" charset="-122"/>
              </a:rPr>
              <a:t>。（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）</a:t>
            </a:r>
            <a:r>
              <a:rPr lang="en-US" altLang="en-US" sz="2800" b="1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en-US" sz="2900" b="1">
                <a:latin typeface="楷体" pitchFamily="49" charset="-122"/>
                <a:ea typeface="楷体" pitchFamily="49" charset="-122"/>
              </a:rPr>
              <a:t>             </a:t>
            </a:r>
            <a:endParaRPr lang="en-US" altLang="en-US" sz="29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4328" y="1844824"/>
            <a:ext cx="1096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1～</a:t>
            </a:r>
            <a:r>
              <a:rPr lang="en-US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2 </a:t>
            </a:r>
            <a:r>
              <a:rPr lang="en-US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  <a:endParaRPr lang="en-US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3728" y="3501008"/>
            <a:ext cx="10969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3～5</a:t>
            </a:r>
            <a:r>
              <a:rPr lang="en-US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12160" y="4077072"/>
            <a:ext cx="434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6</a:t>
            </a:r>
            <a:r>
              <a:rPr lang="en-US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1974</Words>
  <Application>Microsoft Office PowerPoint</Application>
  <PresentationFormat>全屏显示(4:3)</PresentationFormat>
  <Paragraphs>94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2018-12-18T08:38:00Z</dcterms:created>
  <dcterms:modified xsi:type="dcterms:W3CDTF">2019-08-10T05:25:20Z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