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16"/>
  </p:notesMasterIdLst>
  <p:sldIdLst>
    <p:sldId id="450" r:id="rId2"/>
    <p:sldId id="427" r:id="rId3"/>
    <p:sldId id="437" r:id="rId4"/>
    <p:sldId id="438" r:id="rId5"/>
    <p:sldId id="401" r:id="rId6"/>
    <p:sldId id="416" r:id="rId7"/>
    <p:sldId id="439" r:id="rId8"/>
    <p:sldId id="441" r:id="rId9"/>
    <p:sldId id="442" r:id="rId10"/>
    <p:sldId id="428" r:id="rId11"/>
    <p:sldId id="444" r:id="rId12"/>
    <p:sldId id="445" r:id="rId13"/>
    <p:sldId id="449" r:id="rId14"/>
    <p:sldId id="451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D13"/>
    <a:srgbClr val="62A896"/>
    <a:srgbClr val="95CBA1"/>
    <a:srgbClr val="EEF5E9"/>
    <a:srgbClr val="0086CA"/>
    <a:srgbClr val="F37045"/>
    <a:srgbClr val="FFCB28"/>
    <a:srgbClr val="0CB0A0"/>
    <a:srgbClr val="F39720"/>
    <a:srgbClr val="EC22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4" autoAdjust="0"/>
    <p:restoredTop sz="94636"/>
  </p:normalViewPr>
  <p:slideViewPr>
    <p:cSldViewPr snapToGrid="0" showGuides="1">
      <p:cViewPr varScale="1">
        <p:scale>
          <a:sx n="70" d="100"/>
          <a:sy n="70" d="100"/>
        </p:scale>
        <p:origin x="52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46490052-90BD-40D8-9431-C74681706796}" type="datetimeFigureOut">
              <a:rPr lang="zh-CN" altLang="en-US" smtClean="0"/>
              <a:pPr/>
              <a:t>2020/3/24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00CB0DA-B5D0-44F8-90B7-7677CB06AF5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173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BC792F-0C7B-4CD0-8D19-C50C182A26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91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BC792F-0C7B-4CD0-8D19-C50C182A26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96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97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34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0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7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68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41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13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2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92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4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7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7B6C9-2586-41AF-95A3-1E393B272B65}" type="datetimeFigureOut">
              <a:rPr lang="zh-CN" altLang="en-US" smtClean="0"/>
              <a:pPr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9D941-B02A-4C48-82BB-C0F38B3C03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69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61082" y="-2661082"/>
            <a:ext cx="6869836" cy="1219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58888" y="941684"/>
            <a:ext cx="9274221" cy="5232399"/>
            <a:chOff x="1317579" y="1054101"/>
            <a:chExt cx="10150427" cy="4660900"/>
          </a:xfrm>
        </p:grpSpPr>
        <p:sp>
          <p:nvSpPr>
            <p:cNvPr id="9" name="矩形: 圆角 8"/>
            <p:cNvSpPr/>
            <p:nvPr/>
          </p:nvSpPr>
          <p:spPr>
            <a:xfrm>
              <a:off x="1317579" y="1130301"/>
              <a:ext cx="10058400" cy="4584700"/>
            </a:xfrm>
            <a:prstGeom prst="roundRect">
              <a:avLst>
                <a:gd name="adj" fmla="val 5864"/>
              </a:avLst>
            </a:prstGeom>
            <a:solidFill>
              <a:srgbClr val="CF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1409606" y="1054101"/>
              <a:ext cx="10058400" cy="4584700"/>
            </a:xfrm>
            <a:prstGeom prst="roundRect">
              <a:avLst>
                <a:gd name="adj" fmla="val 58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7" name="矩形: 圆角 16"/>
          <p:cNvSpPr/>
          <p:nvPr/>
        </p:nvSpPr>
        <p:spPr>
          <a:xfrm>
            <a:off x="1712027" y="1096088"/>
            <a:ext cx="8828974" cy="4820228"/>
          </a:xfrm>
          <a:prstGeom prst="roundRect">
            <a:avLst>
              <a:gd name="adj" fmla="val 5864"/>
            </a:avLst>
          </a:prstGeom>
          <a:noFill/>
          <a:ln w="19050">
            <a:solidFill>
              <a:srgbClr val="78C2D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8329" y="4329046"/>
            <a:ext cx="3294226" cy="245524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76" y="257385"/>
            <a:ext cx="2393534" cy="1979184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406" y="144861"/>
            <a:ext cx="1258296" cy="1102116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44" y="4593238"/>
            <a:ext cx="2438400" cy="18859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35202" y="3262759"/>
            <a:ext cx="801510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5400" b="1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雷雨</a:t>
            </a:r>
            <a:r>
              <a:rPr lang="en-US" altLang="zh-CN" sz="5400" b="1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5400" b="1" dirty="0">
              <a:solidFill>
                <a:srgbClr val="62A89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40"/>
          <p:cNvSpPr txBox="1"/>
          <p:nvPr/>
        </p:nvSpPr>
        <p:spPr>
          <a:xfrm>
            <a:off x="2026356" y="2082798"/>
            <a:ext cx="843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450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二年级下册 第六单元 第</a:t>
            </a:r>
            <a:r>
              <a:rPr lang="en-US" altLang="zh-CN" sz="2400" b="1" spc="450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3</a:t>
            </a:r>
            <a:r>
              <a:rPr lang="zh-CN" altLang="en-US" sz="2400" b="1" spc="450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课时 精读引领课</a:t>
            </a:r>
            <a:endParaRPr lang="zh-CN" altLang="en-US" sz="2400" b="1" spc="450" dirty="0">
              <a:solidFill>
                <a:srgbClr val="62A896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011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69774" y="1604507"/>
            <a:ext cx="9356035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/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满天的乌云，黑沉沉地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下来。树上的叶子一动不动，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一声也不出。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22782" y="3332011"/>
            <a:ext cx="9329531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忽然一阵大风，吹得树枝乱摆。一只蜘蛛从网上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下来，逃走了。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09531" y="5059515"/>
            <a:ext cx="9316278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闪电越来越亮，雷声越来越响。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>
          <a:xfrm>
            <a:off x="1541226" y="749503"/>
            <a:ext cx="2621341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90472" y="1841723"/>
            <a:ext cx="9444761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自读雷雨中和雷雨后的内容：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先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找出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景物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再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抓住</a:t>
            </a:r>
            <a:r>
              <a:rPr lang="zh-CN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表示动作的词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说一说有什么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变化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感情朗读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b="1" dirty="0">
              <a:solidFill>
                <a:srgbClr val="40404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>
          <a:xfrm>
            <a:off x="1541226" y="749503"/>
            <a:ext cx="5187119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总结方法  迁移运用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577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41226" y="1580842"/>
            <a:ext cx="9625530" cy="393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雷雨中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哗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，哗，哗，雨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起来了。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雨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越下越大。往窗外望去，树啊，房子啊，都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看不清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了。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渐渐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地，渐渐地，雷声小了，雨声也小了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>
          <a:xfrm>
            <a:off x="1541226" y="749503"/>
            <a:ext cx="5187119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合作探究  交流展示</a:t>
            </a:r>
            <a:endParaRPr lang="zh-CN" altLang="en-US" sz="4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398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41226" y="1610436"/>
            <a:ext cx="9154135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ts val="42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雷雨后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天亮起来了。打开窗户，清新的空气迎面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来。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雨停了。太阳出来了。一条彩虹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在天空。蝉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叫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了。蜘蛛又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坐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在网上。池塘里水满了，青蛙也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叫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起来了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>
          <a:xfrm>
            <a:off x="1541226" y="749503"/>
            <a:ext cx="5187119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合作探究  交流展示</a:t>
            </a:r>
            <a:endParaRPr lang="zh-CN" altLang="en-US" sz="4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633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661082" y="-2661082"/>
            <a:ext cx="6869836" cy="1219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58888" y="941684"/>
            <a:ext cx="9274221" cy="5232399"/>
            <a:chOff x="1317579" y="1054101"/>
            <a:chExt cx="10150427" cy="4660900"/>
          </a:xfrm>
        </p:grpSpPr>
        <p:sp>
          <p:nvSpPr>
            <p:cNvPr id="9" name="矩形: 圆角 8"/>
            <p:cNvSpPr/>
            <p:nvPr/>
          </p:nvSpPr>
          <p:spPr>
            <a:xfrm>
              <a:off x="1317579" y="1130301"/>
              <a:ext cx="10058400" cy="4584700"/>
            </a:xfrm>
            <a:prstGeom prst="roundRect">
              <a:avLst>
                <a:gd name="adj" fmla="val 5864"/>
              </a:avLst>
            </a:prstGeom>
            <a:solidFill>
              <a:srgbClr val="CF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1409606" y="1054101"/>
              <a:ext cx="10058400" cy="4584700"/>
            </a:xfrm>
            <a:prstGeom prst="roundRect">
              <a:avLst>
                <a:gd name="adj" fmla="val 58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7" name="矩形: 圆角 16"/>
          <p:cNvSpPr/>
          <p:nvPr/>
        </p:nvSpPr>
        <p:spPr>
          <a:xfrm>
            <a:off x="1712027" y="1096088"/>
            <a:ext cx="8828974" cy="4820228"/>
          </a:xfrm>
          <a:prstGeom prst="roundRect">
            <a:avLst>
              <a:gd name="adj" fmla="val 5864"/>
            </a:avLst>
          </a:prstGeom>
          <a:noFill/>
          <a:ln w="19050">
            <a:solidFill>
              <a:srgbClr val="78C2D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8329" y="4329046"/>
            <a:ext cx="3294226" cy="2455247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76" y="257385"/>
            <a:ext cx="2393534" cy="1979184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44" y="4593238"/>
            <a:ext cx="2438400" cy="1885950"/>
          </a:xfrm>
          <a:prstGeom prst="rect">
            <a:avLst/>
          </a:prstGeom>
        </p:spPr>
      </p:pic>
      <p:pic>
        <p:nvPicPr>
          <p:cNvPr id="32" name="Joy Gruttmann-Schnapp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0783" y="-1225749"/>
            <a:ext cx="609600" cy="609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68704" y="2172979"/>
            <a:ext cx="505459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 dirty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</a:t>
            </a:r>
            <a:r>
              <a:rPr lang="zh-CN" altLang="en-US" sz="5400" b="1" dirty="0" smtClean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同学们观看</a:t>
            </a:r>
            <a:endParaRPr lang="zh-CN" altLang="en-US" sz="5400" b="1" dirty="0">
              <a:solidFill>
                <a:srgbClr val="62A89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10844" y="3964493"/>
            <a:ext cx="5260623" cy="53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语文主题学习名师团队  高赛梅老师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13557" y="4055197"/>
            <a:ext cx="5260623" cy="4766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62A89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语文主题学习名师团队  高赛梅老师</a:t>
            </a:r>
            <a:endParaRPr lang="en-US" altLang="zh-CN" sz="2400" b="1" dirty="0">
              <a:solidFill>
                <a:srgbClr val="62A89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形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406" y="144861"/>
            <a:ext cx="1258296" cy="110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 noChangeArrowheads="1"/>
          </p:cNvSpPr>
          <p:nvPr/>
        </p:nvSpPr>
        <p:spPr>
          <a:xfrm>
            <a:off x="1541226" y="749503"/>
            <a:ext cx="2594046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谈话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交流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494844" y="2862226"/>
            <a:ext cx="7247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毛毛雨</a:t>
            </a:r>
            <a:r>
              <a:rPr 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阵雨</a:t>
            </a:r>
            <a:r>
              <a:rPr 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雷雨</a:t>
            </a:r>
            <a:r>
              <a:rPr 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暴雨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574080240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179" y="2133600"/>
            <a:ext cx="2396495" cy="2280355"/>
          </a:xfrm>
          <a:prstGeom prst="rect">
            <a:avLst/>
          </a:prstGeom>
        </p:spPr>
      </p:pic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541226" y="749503"/>
            <a:ext cx="2143670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我会写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93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167465" y="2968498"/>
            <a:ext cx="8681155" cy="170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把字音读正确，句子读通顺。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边读边想：作者是按照怎样的顺序来写的？</a:t>
            </a:r>
            <a:endParaRPr lang="zh-CN" altLang="zh-CN" sz="3200" b="1" dirty="0">
              <a:solidFill>
                <a:srgbClr val="40404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167465" y="2001456"/>
            <a:ext cx="3143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初读要求：</a:t>
            </a: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初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读课文  自主识字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93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541226" y="2473978"/>
            <a:ext cx="8839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自由朗读课文</a:t>
            </a:r>
            <a:r>
              <a:rPr lang="en-US" sz="3200" b="1" dirty="0" smtClean="0">
                <a:latin typeface="楷体" pitchFamily="49" charset="-122"/>
                <a:ea typeface="楷体" pitchFamily="49" charset="-122"/>
              </a:rPr>
              <a:t>1-3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自然段，想一想雷雨前作者描写了哪些景物？用“</a:t>
            </a:r>
            <a:r>
              <a:rPr 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”标出。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  随文识字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93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contrast="-29000"/>
          </a:blip>
          <a:srcRect/>
          <a:stretch>
            <a:fillRect/>
          </a:stretch>
        </p:blipFill>
        <p:spPr bwMode="auto">
          <a:xfrm>
            <a:off x="1541226" y="1978739"/>
            <a:ext cx="4229300" cy="361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223379" y="2664177"/>
            <a:ext cx="4858603" cy="1865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满天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的乌云，黑沉沉地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下来。树上的叶子一动不动，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一声也不出。</a:t>
            </a: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  随文识字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8884" y="1998639"/>
            <a:ext cx="3903955" cy="29145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439378" y="2957689"/>
            <a:ext cx="2009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蝉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  随文识字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93333" y="1783644"/>
            <a:ext cx="8985956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忽然一阵大风，吹得树枝乱摆。一只蜘蛛从网上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下来，逃走了。</a:t>
            </a:r>
          </a:p>
        </p:txBody>
      </p:sp>
      <p:pic>
        <p:nvPicPr>
          <p:cNvPr id="5" name="图片 4" descr="http://www.vividict.com/UserFiles/Image/==BB--zhiwu==/--BBD--he(zu)--/025chui/11jia00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56029" y="3826933"/>
            <a:ext cx="990283" cy="100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3813880" y="4188178"/>
            <a:ext cx="983898" cy="299155"/>
          </a:xfrm>
          <a:prstGeom prst="rightArrow">
            <a:avLst>
              <a:gd name="adj1" fmla="val 50000"/>
              <a:gd name="adj2" fmla="val 94737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1F4D7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 descr="http://www.vividict.com/UserFiles/Image/==BB--zhiwu==/--BBD--he(zu)--/025chui/41zh00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95156" y="3939822"/>
            <a:ext cx="999244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6310490" y="4176890"/>
            <a:ext cx="1072444" cy="349954"/>
          </a:xfrm>
          <a:prstGeom prst="rightArrow">
            <a:avLst>
              <a:gd name="adj1" fmla="val 50000"/>
              <a:gd name="adj2" fmla="val 94737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1F4D7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 descr="http://www.vividict.com/UserFiles/Image/==BB--zhiwu==/--BBD--he(zu)--/025chui/62kai00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6391" y="3894667"/>
            <a:ext cx="1096365" cy="1038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  随文识字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40557" y="2823203"/>
            <a:ext cx="44704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闪电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越来越亮，雷声越来越响。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7256" y="1942753"/>
            <a:ext cx="4464027" cy="331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541226" y="749503"/>
            <a:ext cx="5228064" cy="697160"/>
          </a:xfrm>
          <a:prstGeom prst="rect">
            <a:avLst/>
          </a:prstGeom>
          <a:gradFill rotWithShape="1">
            <a:gsLst>
              <a:gs pos="0">
                <a:srgbClr val="71A6DB"/>
              </a:gs>
              <a:gs pos="50000">
                <a:srgbClr val="559BDB"/>
              </a:gs>
              <a:gs pos="100000">
                <a:srgbClr val="438AC9"/>
              </a:gs>
            </a:gsLst>
            <a:lin ang="5400000"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朗读感悟  随文识字</a:t>
            </a:r>
            <a:endParaRPr lang="zh-CN" altLang="en-US" sz="4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540</TotalTime>
  <Words>418</Words>
  <Application>Microsoft Office PowerPoint</Application>
  <PresentationFormat>宽屏</PresentationFormat>
  <Paragraphs>54</Paragraphs>
  <Slides>14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inpin heiti</vt:lpstr>
      <vt:lpstr>黑体</vt:lpstr>
      <vt:lpstr>楷体</vt:lpstr>
      <vt:lpstr>宋体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华樾教育</dc:creator>
  <cp:lastModifiedBy>华樾教育</cp:lastModifiedBy>
  <cp:revision>159</cp:revision>
  <dcterms:created xsi:type="dcterms:W3CDTF">2017-10-10T06:46:11Z</dcterms:created>
  <dcterms:modified xsi:type="dcterms:W3CDTF">2020-03-24T09:06:23Z</dcterms:modified>
</cp:coreProperties>
</file>