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59" r:id="rId70"/>
    <p:sldId id="325" r:id="rId71"/>
    <p:sldId id="326" r:id="rId72"/>
    <p:sldId id="327" r:id="rId73"/>
    <p:sldId id="328" r:id="rId7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57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666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全脑思维导图作文欢迎你！群：624026980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zoom/>
  </p:transition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" y="98425"/>
            <a:ext cx="11666220" cy="6454140"/>
          </a:xfrm>
          <a:prstGeom prst="rect">
            <a:avLst/>
          </a:prstGeom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740" y="171450"/>
            <a:ext cx="5133340" cy="65144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080" y="170815"/>
            <a:ext cx="5114290" cy="669099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045" y="331470"/>
            <a:ext cx="5104765" cy="6164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810" y="464820"/>
            <a:ext cx="5104765" cy="603123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680" y="288290"/>
            <a:ext cx="4834255" cy="6349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545" y="98425"/>
            <a:ext cx="5104765" cy="643826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940" y="210185"/>
            <a:ext cx="5104765" cy="64382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705" y="210820"/>
            <a:ext cx="5123815" cy="643763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95" y="194945"/>
            <a:ext cx="4308475" cy="62757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265" y="272415"/>
            <a:ext cx="4706620" cy="631380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45" y="109855"/>
            <a:ext cx="5114290" cy="6638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295" y="109855"/>
            <a:ext cx="5104765" cy="655256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065" y="15240"/>
            <a:ext cx="5076190" cy="6476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240" y="256540"/>
            <a:ext cx="5095240" cy="623506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60" y="31750"/>
            <a:ext cx="5123815" cy="6571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470" y="139065"/>
            <a:ext cx="5095240" cy="658050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415" y="161925"/>
            <a:ext cx="5123815" cy="65335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8610" y="161925"/>
            <a:ext cx="5114290" cy="636206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630" y="247650"/>
            <a:ext cx="5114290" cy="6362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875" y="137795"/>
            <a:ext cx="5095240" cy="658114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387985"/>
            <a:ext cx="11589385" cy="6082030"/>
          </a:xfrm>
          <a:prstGeom prst="rect">
            <a:avLst/>
          </a:prstGeom>
        </p:spPr>
      </p:pic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35" y="274320"/>
            <a:ext cx="4713605" cy="630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0135" y="90170"/>
            <a:ext cx="5123815" cy="667639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080" y="8890"/>
            <a:ext cx="5085715" cy="6647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350" y="8890"/>
            <a:ext cx="5114290" cy="665734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665" y="114935"/>
            <a:ext cx="5123815" cy="6628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9690" y="114935"/>
            <a:ext cx="5133340" cy="660019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65" y="100330"/>
            <a:ext cx="5142865" cy="6657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785" y="100330"/>
            <a:ext cx="5104765" cy="639445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795" y="342265"/>
            <a:ext cx="5104765" cy="6014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4460" y="167640"/>
            <a:ext cx="4464050" cy="583946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055" y="128905"/>
            <a:ext cx="5104765" cy="6600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0995" y="480060"/>
            <a:ext cx="4533900" cy="589724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695" y="545465"/>
            <a:ext cx="4417695" cy="57664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1010" y="522605"/>
            <a:ext cx="4474845" cy="5972175"/>
          </a:xfrm>
          <a:prstGeom prst="rect">
            <a:avLst/>
          </a:prstGeom>
        </p:spPr>
      </p:pic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527685"/>
            <a:ext cx="4379595" cy="58019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2715" y="283210"/>
            <a:ext cx="4753610" cy="629158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" y="219075"/>
            <a:ext cx="5085715" cy="64192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235" y="-19050"/>
            <a:ext cx="5114290" cy="665734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35" y="463550"/>
            <a:ext cx="4455795" cy="59302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0" y="252095"/>
            <a:ext cx="4774565" cy="635444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120650"/>
            <a:ext cx="5066665" cy="63811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540" y="263525"/>
            <a:ext cx="5123815" cy="623824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84455"/>
            <a:ext cx="5039995" cy="6689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820" y="334645"/>
            <a:ext cx="4781550" cy="618934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050" y="383540"/>
            <a:ext cx="4603750" cy="6090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740" y="389890"/>
            <a:ext cx="4464685" cy="608457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30" y="380365"/>
            <a:ext cx="4646295" cy="6097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1210" y="502920"/>
            <a:ext cx="4497705" cy="597471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210" y="66675"/>
            <a:ext cx="5104765" cy="67240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495" y="495935"/>
            <a:ext cx="4777740" cy="610425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265" y="-13335"/>
            <a:ext cx="5114290" cy="6628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574675"/>
            <a:ext cx="4429125" cy="604075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244475"/>
            <a:ext cx="4796155" cy="6377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460" y="302260"/>
            <a:ext cx="4808220" cy="631952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" y="335915"/>
            <a:ext cx="4335780" cy="567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035" y="335915"/>
            <a:ext cx="4595495" cy="601027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354965"/>
            <a:ext cx="4597400" cy="61474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0" y="720725"/>
            <a:ext cx="4618355" cy="578167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235" y="690880"/>
            <a:ext cx="4558030" cy="587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385" y="179070"/>
            <a:ext cx="4869815" cy="649922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10" y="196850"/>
            <a:ext cx="4658360" cy="6176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6745" y="428625"/>
            <a:ext cx="4485640" cy="600075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10" y="262255"/>
            <a:ext cx="5076190" cy="63334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550" y="138430"/>
            <a:ext cx="5085715" cy="645731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88620"/>
            <a:ext cx="4545965" cy="6081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850" y="388620"/>
            <a:ext cx="4414520" cy="581215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40" y="415290"/>
            <a:ext cx="4476115" cy="6027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2725" y="274320"/>
            <a:ext cx="4541520" cy="605536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270" y="239395"/>
            <a:ext cx="4843145" cy="63798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545" y="291465"/>
            <a:ext cx="4817745" cy="632777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" y="114935"/>
            <a:ext cx="5095240" cy="6628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450" y="757555"/>
            <a:ext cx="4628515" cy="598614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490" y="581025"/>
            <a:ext cx="4247515" cy="569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0170" y="272415"/>
            <a:ext cx="4866005" cy="643699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10" y="610870"/>
            <a:ext cx="4537710" cy="6017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6660" y="302895"/>
            <a:ext cx="4754880" cy="632523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417195"/>
            <a:ext cx="4156710" cy="59442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730" y="554355"/>
            <a:ext cx="4293870" cy="566991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20" y="128905"/>
            <a:ext cx="5085715" cy="6600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6545" y="222885"/>
            <a:ext cx="4850130" cy="650621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805" y="284480"/>
            <a:ext cx="4621530" cy="6289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350" y="305435"/>
            <a:ext cx="4700905" cy="626808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229235"/>
            <a:ext cx="4483735" cy="602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7275" y="431165"/>
            <a:ext cx="4229735" cy="561911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" y="52070"/>
            <a:ext cx="5104765" cy="6466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5830" y="52070"/>
            <a:ext cx="5123815" cy="651446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035" y="208915"/>
            <a:ext cx="4676775" cy="6247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6210" y="347980"/>
            <a:ext cx="4646295" cy="616140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790" y="198120"/>
            <a:ext cx="4693920" cy="6238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6180" y="337820"/>
            <a:ext cx="4781550" cy="595820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95" y="314325"/>
            <a:ext cx="4710430" cy="6228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845" y="314325"/>
            <a:ext cx="4794250" cy="640778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25" y="480695"/>
            <a:ext cx="4547870" cy="58972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396240"/>
            <a:ext cx="4707255" cy="610362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" y="165735"/>
            <a:ext cx="4765040" cy="63011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4395" y="339725"/>
            <a:ext cx="4506595" cy="595376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275" y="111760"/>
            <a:ext cx="4483100" cy="60591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115" y="590550"/>
            <a:ext cx="4244975" cy="567626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" y="205740"/>
            <a:ext cx="4521835" cy="6049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3940" y="205740"/>
            <a:ext cx="4730115" cy="629539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0" y="224790"/>
            <a:ext cx="4750435" cy="6408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830" y="249555"/>
            <a:ext cx="4780915" cy="638365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405" y="403860"/>
            <a:ext cx="4530725" cy="6049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8120" y="468630"/>
            <a:ext cx="4477385" cy="592010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247015"/>
            <a:ext cx="4792980" cy="6363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85" y="121920"/>
            <a:ext cx="4669790" cy="618363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815" y="200660"/>
            <a:ext cx="5104765" cy="64573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4695" y="114935"/>
            <a:ext cx="5114290" cy="654304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95" y="336550"/>
            <a:ext cx="4551680" cy="618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245" y="375285"/>
            <a:ext cx="4634865" cy="614616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" y="31115"/>
            <a:ext cx="4770755" cy="6396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730" y="431165"/>
            <a:ext cx="4547235" cy="599567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265" y="273050"/>
            <a:ext cx="4667885" cy="63112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1760" y="408940"/>
            <a:ext cx="4467225" cy="604012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80" y="314960"/>
            <a:ext cx="4642485" cy="6228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8135" y="585470"/>
            <a:ext cx="4552315" cy="595757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695" y="521335"/>
            <a:ext cx="4691380" cy="613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365" y="410845"/>
            <a:ext cx="4587240" cy="603694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480"/>
            <a:ext cx="5095240" cy="6543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300" y="434975"/>
            <a:ext cx="4354195" cy="578167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" y="401955"/>
            <a:ext cx="4805680" cy="6054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655" y="283210"/>
            <a:ext cx="4740275" cy="629158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60" y="328295"/>
            <a:ext cx="4426585" cy="5979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450" y="328295"/>
            <a:ext cx="4497705" cy="601726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" y="358775"/>
            <a:ext cx="4592320" cy="6140450"/>
          </a:xfrm>
          <a:prstGeom prst="rect">
            <a:avLst/>
          </a:prstGeom>
        </p:spPr>
      </p:pic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000" y="269240"/>
            <a:ext cx="1125283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为何要编写“部编本”教材？</a:t>
            </a:r>
          </a:p>
          <a:p>
            <a:r>
              <a:rPr lang="zh-CN" altLang="en-US"/>
              <a:t>“部编本”是由教育部直接组织编写的教材，除了语文，还有德育和历史。现有的语文教材编写出版还是“一纲多本”，小学有12种版本，初中有8种版本。“部编本”教材力图在多种教材并存的情况下，起到示范作用，促进教材编写质量的提升。</a:t>
            </a:r>
          </a:p>
          <a:p>
            <a:endParaRPr lang="zh-CN" altLang="en-US"/>
          </a:p>
          <a:p>
            <a:r>
              <a:rPr lang="zh-CN" altLang="en-US"/>
              <a:t>02</a:t>
            </a:r>
          </a:p>
          <a:p>
            <a:r>
              <a:rPr lang="zh-CN" altLang="en-US"/>
              <a:t>“部编本”是如何编写的？</a:t>
            </a:r>
          </a:p>
          <a:p>
            <a:endParaRPr lang="zh-CN" altLang="en-US"/>
          </a:p>
          <a:p>
            <a:r>
              <a:rPr lang="zh-CN" altLang="en-US"/>
              <a:t>语文教材的总主编和主要编写人员是全国申报遴选、教育部聘任的，编写组主要由三部分人组成，一是学科专家，包括一些大学教授、作家和诗人，二是优秀的教研员和教师，三是人教社的编辑。前后参加编写组的有60多人，另外还有外围的各学科的咨询专家、学者，人数就更多了。</a:t>
            </a:r>
          </a:p>
          <a:p>
            <a:endParaRPr lang="zh-CN" altLang="en-US"/>
          </a:p>
          <a:p>
            <a:r>
              <a:rPr lang="zh-CN" altLang="en-US"/>
              <a:t>“部编本”语文教材的编写从2012年3月8日正式启动，到现在4年多了。以往教材编制都由出版社来实施，请个主编，搭起班子，最多也就用一二年。教材编写经过复杂的程序，包括确定大纲和体例框架、拟定样张、选文、进入具体编写等。起始年级初稿出来后，先后经过14轮评审，还请100名基层的特级教师提意见，最后才提交给教育部。</a:t>
            </a: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20" y="186055"/>
            <a:ext cx="5095240" cy="64858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170" y="81280"/>
            <a:ext cx="5133340" cy="6590665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6260" y="348615"/>
            <a:ext cx="110299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02</a:t>
            </a:r>
            <a:endParaRPr lang="zh-CN" altLang="en-US"/>
          </a:p>
          <a:p>
            <a:r>
              <a:rPr lang="zh-CN" altLang="en-US">
                <a:sym typeface="+mn-ea"/>
              </a:rPr>
              <a:t>“部编本”语文教材的总体特色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1、体现核心价值观，做到“整体规划，有机渗透”。使用这套教材，应注意把核心价值观“有机渗透”，又“润物无声”，减少说教。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2.接地气，满足一线需要，对教学弊病起纠偏作用。十多年来课程改革以及课程标准实施的得失状况，进行了细致的调查总结，让“课改”的经验，包括这些年提出的“以人为本”“自主性学习”等新的教学理念，在语文教材中沉淀下来。语文课注重两个延伸：往课外阅读延伸，往语文生活延伸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3.加强了教材编写的科学性。重视学界有关语文认知规律的研究成果，加以选择、吸收和转化，用来指导编写。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4.贴近当代学生生活，体现时代性。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8625" y="348615"/>
            <a:ext cx="1044130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04</a:t>
            </a:r>
            <a:endParaRPr lang="zh-CN" altLang="en-US"/>
          </a:p>
          <a:p>
            <a:r>
              <a:rPr lang="zh-CN" altLang="en-US">
                <a:sym typeface="+mn-ea"/>
              </a:rPr>
              <a:t>“部编本”内容有何变化？</a:t>
            </a:r>
            <a:endParaRPr lang="zh-CN" altLang="en-US"/>
          </a:p>
          <a:p>
            <a:r>
              <a:rPr lang="zh-CN" altLang="en-US">
                <a:sym typeface="+mn-ea"/>
              </a:rPr>
              <a:t>“部编本”的课文选篇强调经典性、文质兼美、适宜教学，此外还适当兼顾时代性。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和原来人教版作比较，课文数量总的是减少了。但这不等于教学总量减少，而是几个板块的内容调整，使教学内容更丰富，也更有效。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减少汉语拼音的难度，让拼音教学服务于识字教学。新教材一开始就是识字教学（5-6课），然后才学拼音。很多经典课文又恢复了。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课改之后流行的各种版本语文，都把人文性放在最重要位置，另外，很重视引起学生的兴趣，甚至多选“时文”。这不能说不好，但不能偏了，新教材回到“守正”的立场，大家会发现，很多经典课文这次又回来了，尚未沉淀的“时文”相对少了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有一个变化非常明显，就是传统文化的篇目增加了。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小学一年级开始就有古诗文，整个小学6个年级12册共选优秀古诗文124篇，占所有选篇的30%，比原有人教版增加55篇，增幅达80%。平均每个年级20篇左右。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0385" y="300990"/>
            <a:ext cx="996378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初中古诗文选篇也是124篇，占所有选篇的51.7%，比原来的人教版也有提高，平均每个年级40篇左右。体裁更加多样，从《诗经》到清代的诗文，从古风、民歌、律诗、绝句到词曲，从诸子散文到历史散文，从两汉论文到唐宋古文、明清小品，均有收录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革命传统教育的篇目也占有较大的比重。小学选了40篇，初中29篇。鲁迅的作品选有《故乡》《阿长与山海经》等9篇。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05</a:t>
            </a:r>
            <a:endParaRPr lang="zh-CN" altLang="en-US"/>
          </a:p>
          <a:p>
            <a:r>
              <a:rPr lang="zh-CN" altLang="en-US">
                <a:sym typeface="+mn-ea"/>
              </a:rPr>
              <a:t>备课注意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重新学习研究义务教育语文课程标准，了解掌握其中对各个学段内容目标的要求，特别是知识和能力的要求。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参考教师用书所建议的小学和初中的语文知识点和能力点的系列，可以把这个系列和课标的要求对照，互为补充。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9760" y="476250"/>
            <a:ext cx="1028192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ym typeface="+mn-ea"/>
              </a:rPr>
              <a:t>研究这些“要点”（知识点，训练点，也就是讲课的重点）如何分布到各个单元、到每一课。要有梯度，螺旋式提升，这就是体系。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目前教学中普遍不太重视阅读技能的习得。比如精读、快读、浏览、朗读、默读，都有技巧，教材中体现不够。我们备课设计教学方案时就要想办法去细化、落实。要研究教材，梳理其“隐在”的知识体系，比较自然而又扎实地体现在自己的教学中。中小学语文的知识教学不要过分追求体系化，不能满足于让学生去反复操练，但也要有教学的知识体系，要有训练，有干货。总之，使用“部编本”语文教材，不要体系化，但要有体系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730" y="224155"/>
            <a:ext cx="5133340" cy="6409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5420" y="224155"/>
            <a:ext cx="5104765" cy="620014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0" y="151130"/>
            <a:ext cx="5095240" cy="63334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0770" y="208280"/>
            <a:ext cx="5114290" cy="6441440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全脑思维导图作文欢迎你！群：624026980</a:t>
            </a: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1863</Words>
  <Application>Microsoft Office PowerPoint</Application>
  <PresentationFormat>自定义</PresentationFormat>
  <Paragraphs>118</Paragraphs>
  <Slides>73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24</cp:revision>
  <dcterms:created xsi:type="dcterms:W3CDTF">2017-07-02T03:31:00Z</dcterms:created>
  <dcterms:modified xsi:type="dcterms:W3CDTF">2017-07-03T00:07:38Z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