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8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859282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270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95530" y="1143000"/>
            <a:ext cx="386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363581" y="385762"/>
            <a:ext cx="2416838" cy="19288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6B0E6-661E-4CD1-8243-23CE9CB8F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90783" y="1826040"/>
            <a:ext cx="3652110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50308" y="1826040"/>
            <a:ext cx="3652110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 wrap="square" numCol="1" anchorCtr="0" compatLnSpc="1"/>
          <a:lstStyle>
            <a:lvl1pPr>
              <a:defRPr>
                <a:solidFill>
                  <a:srgbClr val="898989"/>
                </a:solidFill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252FD-6872-4D66-8A8C-2E5CF13AC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17" y="3279309"/>
            <a:ext cx="6388507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4490" y="2130425"/>
            <a:ext cx="7304220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8980" y="3886200"/>
            <a:ext cx="601524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2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5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8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1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64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37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0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8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72183" y="952627"/>
            <a:ext cx="7648905" cy="184666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2149" y="2588600"/>
            <a:ext cx="7648905" cy="899279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75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456" y="228600"/>
            <a:ext cx="8026288" cy="36933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83456" y="1600203"/>
            <a:ext cx="8026288" cy="36933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83461" y="6245227"/>
            <a:ext cx="2151284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36010" y="6245227"/>
            <a:ext cx="2721180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158465" y="6245227"/>
            <a:ext cx="2151284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B4BD07F-AA4D-445C-88B4-A7EBF2A827C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9660" y="1600200"/>
            <a:ext cx="3795330" cy="2790508"/>
          </a:xfrm>
        </p:spPr>
        <p:txBody>
          <a:bodyPr/>
          <a:lstStyle>
            <a:lvl1pPr>
              <a:defRPr sz="3510"/>
            </a:lvl1pPr>
            <a:lvl2pPr>
              <a:defRPr sz="3005"/>
            </a:lvl2pPr>
            <a:lvl3pPr>
              <a:defRPr sz="2505"/>
            </a:lvl3pPr>
            <a:lvl4pPr>
              <a:defRPr sz="2255"/>
            </a:lvl4pPr>
            <a:lvl5pPr>
              <a:defRPr sz="2255"/>
            </a:lvl5pPr>
            <a:lvl6pPr>
              <a:defRPr sz="2255"/>
            </a:lvl6pPr>
            <a:lvl7pPr>
              <a:defRPr sz="2255"/>
            </a:lvl7pPr>
            <a:lvl8pPr>
              <a:defRPr sz="2255"/>
            </a:lvl8pPr>
            <a:lvl9pPr>
              <a:defRPr sz="22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68210" y="1600200"/>
            <a:ext cx="3795330" cy="2790508"/>
          </a:xfrm>
        </p:spPr>
        <p:txBody>
          <a:bodyPr/>
          <a:lstStyle>
            <a:lvl1pPr>
              <a:defRPr sz="3510"/>
            </a:lvl1pPr>
            <a:lvl2pPr>
              <a:defRPr sz="3005"/>
            </a:lvl2pPr>
            <a:lvl3pPr>
              <a:defRPr sz="2505"/>
            </a:lvl3pPr>
            <a:lvl4pPr>
              <a:defRPr sz="2255"/>
            </a:lvl4pPr>
            <a:lvl5pPr>
              <a:defRPr sz="2255"/>
            </a:lvl5pPr>
            <a:lvl6pPr>
              <a:defRPr sz="2255"/>
            </a:lvl6pPr>
            <a:lvl7pPr>
              <a:defRPr sz="2255"/>
            </a:lvl7pPr>
            <a:lvl8pPr>
              <a:defRPr sz="2255"/>
            </a:lvl8pPr>
            <a:lvl9pPr>
              <a:defRPr sz="22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6" Type="http://schemas.openxmlformats.org/officeDocument/2006/relationships/theme" Target="../theme/theme1.xml"/><Relationship Id="rId85" Type="http://schemas.openxmlformats.org/officeDocument/2006/relationships/slideLayout" Target="../slideLayouts/slideLayout85.xml"/><Relationship Id="rId84" Type="http://schemas.openxmlformats.org/officeDocument/2006/relationships/slideLayout" Target="../slideLayouts/slideLayout84.xml"/><Relationship Id="rId83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82.xml"/><Relationship Id="rId81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9400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22812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4917" y="3279309"/>
            <a:ext cx="6388507" cy="9410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413435" y="13259816"/>
            <a:ext cx="2271469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54917" y="13259816"/>
            <a:ext cx="1632618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110806" y="13259816"/>
            <a:ext cx="1632618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572770">
        <a:defRPr>
          <a:latin typeface="+mn-lt"/>
          <a:ea typeface="+mn-ea"/>
          <a:cs typeface="+mn-cs"/>
        </a:defRPr>
      </a:lvl2pPr>
      <a:lvl3pPr marL="1145540">
        <a:defRPr>
          <a:latin typeface="+mn-lt"/>
          <a:ea typeface="+mn-ea"/>
          <a:cs typeface="+mn-cs"/>
        </a:defRPr>
      </a:lvl3pPr>
      <a:lvl4pPr marL="1718945">
        <a:defRPr>
          <a:latin typeface="+mn-lt"/>
          <a:ea typeface="+mn-ea"/>
          <a:cs typeface="+mn-cs"/>
        </a:defRPr>
      </a:lvl4pPr>
      <a:lvl5pPr marL="2291715">
        <a:defRPr>
          <a:latin typeface="+mn-lt"/>
          <a:ea typeface="+mn-ea"/>
          <a:cs typeface="+mn-cs"/>
        </a:defRPr>
      </a:lvl5pPr>
      <a:lvl6pPr marL="2864485">
        <a:defRPr>
          <a:latin typeface="+mn-lt"/>
          <a:ea typeface="+mn-ea"/>
          <a:cs typeface="+mn-cs"/>
        </a:defRPr>
      </a:lvl6pPr>
      <a:lvl7pPr marL="3437255">
        <a:defRPr>
          <a:latin typeface="+mn-lt"/>
          <a:ea typeface="+mn-ea"/>
          <a:cs typeface="+mn-cs"/>
        </a:defRPr>
      </a:lvl7pPr>
      <a:lvl8pPr marL="4010025">
        <a:defRPr>
          <a:latin typeface="+mn-lt"/>
          <a:ea typeface="+mn-ea"/>
          <a:cs typeface="+mn-cs"/>
        </a:defRPr>
      </a:lvl8pPr>
      <a:lvl9pPr marL="45827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72770">
        <a:defRPr>
          <a:latin typeface="+mn-lt"/>
          <a:ea typeface="+mn-ea"/>
          <a:cs typeface="+mn-cs"/>
        </a:defRPr>
      </a:lvl2pPr>
      <a:lvl3pPr marL="1145540">
        <a:defRPr>
          <a:latin typeface="+mn-lt"/>
          <a:ea typeface="+mn-ea"/>
          <a:cs typeface="+mn-cs"/>
        </a:defRPr>
      </a:lvl3pPr>
      <a:lvl4pPr marL="1718945">
        <a:defRPr>
          <a:latin typeface="+mn-lt"/>
          <a:ea typeface="+mn-ea"/>
          <a:cs typeface="+mn-cs"/>
        </a:defRPr>
      </a:lvl4pPr>
      <a:lvl5pPr marL="2291715">
        <a:defRPr>
          <a:latin typeface="+mn-lt"/>
          <a:ea typeface="+mn-ea"/>
          <a:cs typeface="+mn-cs"/>
        </a:defRPr>
      </a:lvl5pPr>
      <a:lvl6pPr marL="2864485">
        <a:defRPr>
          <a:latin typeface="+mn-lt"/>
          <a:ea typeface="+mn-ea"/>
          <a:cs typeface="+mn-cs"/>
        </a:defRPr>
      </a:lvl6pPr>
      <a:lvl7pPr marL="3437255">
        <a:defRPr>
          <a:latin typeface="+mn-lt"/>
          <a:ea typeface="+mn-ea"/>
          <a:cs typeface="+mn-cs"/>
        </a:defRPr>
      </a:lvl7pPr>
      <a:lvl8pPr marL="4010025">
        <a:defRPr>
          <a:latin typeface="+mn-lt"/>
          <a:ea typeface="+mn-ea"/>
          <a:cs typeface="+mn-cs"/>
        </a:defRPr>
      </a:lvl8pPr>
      <a:lvl9pPr marL="4582795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4619"/>
          <a:stretch>
            <a:fillRect/>
          </a:stretch>
        </p:blipFill>
        <p:spPr>
          <a:xfrm>
            <a:off x="978522" y="1965644"/>
            <a:ext cx="6637352" cy="37635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78355" y="163830"/>
            <a:ext cx="4437380" cy="15684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96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9600" dirty="0" smtClean="0">
                <a:latin typeface="微软雅黑" panose="020B0503020204020204" charset="-122"/>
                <a:ea typeface="微软雅黑" panose="020B0503020204020204" charset="-122"/>
              </a:rPr>
              <a:t>白 鹭</a:t>
            </a:r>
            <a:endParaRPr lang="zh-CN" altLang="en-US" sz="9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67874" y="541548"/>
            <a:ext cx="8056182" cy="3778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这篇散文共分为三部分。</a:t>
            </a:r>
            <a:endParaRPr kumimoji="0" lang="zh-CN" sz="40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第一部分（</a:t>
            </a: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1</a:t>
            </a: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）总体介绍白鹭的美。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第二部分（</a:t>
            </a: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2-10</a:t>
            </a: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）从不同方面介绍白鹭的美。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第三部分（</a:t>
            </a: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11</a:t>
            </a: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）总结全文，照应开头，再次表达对白鹭的赞美之情。</a:t>
            </a:r>
            <a:r>
              <a:rPr kumimoji="0" lang="zh-CN" altLang="en-US" sz="3005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3005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10004"/>
          <a:stretch>
            <a:fillRect/>
          </a:stretch>
        </p:blipFill>
        <p:spPr>
          <a:xfrm>
            <a:off x="755015" y="1783080"/>
            <a:ext cx="7083425" cy="42271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7412" y="243723"/>
            <a:ext cx="3222473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2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1  </a:t>
            </a:r>
            <a:r>
              <a:rPr lang="zh-CN" altLang="en-US" sz="62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白鹭</a:t>
            </a:r>
            <a:endParaRPr lang="zh-CN" altLang="en-US" sz="62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57679" y="489829"/>
            <a:ext cx="2148315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3005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8242"/>
          <a:stretch>
            <a:fillRect/>
          </a:stretch>
        </p:blipFill>
        <p:spPr>
          <a:xfrm>
            <a:off x="2207260" y="193040"/>
            <a:ext cx="6116320" cy="26911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4369" y="3100699"/>
            <a:ext cx="7451968" cy="1943100"/>
          </a:xfrm>
          <a:prstGeom prst="rect">
            <a:avLst/>
          </a:prstGeom>
          <a:solidFill>
            <a:srgbClr val="FFFFFF">
              <a:alpha val="49020"/>
            </a:srgb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精巧</a:t>
            </a:r>
            <a:r>
              <a:rPr 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色素</a:t>
            </a:r>
            <a:r>
              <a:rPr 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配合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身段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生硬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寻常</a:t>
            </a:r>
            <a:r>
              <a:rPr 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常见</a:t>
            </a:r>
            <a:r>
              <a:rPr 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忘却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结构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青色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清晨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安稳</a:t>
            </a:r>
            <a:r>
              <a:rPr 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悠然</a:t>
            </a:r>
            <a:r>
              <a:rPr lang="en-US" sz="3005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黄昏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恩惠</a:t>
            </a:r>
            <a:r>
              <a:rPr 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sz="3005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00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美中不足      流线型        散文诗</a:t>
            </a:r>
            <a:endParaRPr lang="zh-CN" altLang="en-US" sz="300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915" y="83200"/>
            <a:ext cx="1745506" cy="4972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3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26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2020540"/>
            <a:ext cx="5505027" cy="807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indent="304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sz="300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白鹭是一首精巧的</a:t>
            </a:r>
            <a:r>
              <a:rPr kumimoji="0" lang="zh-CN" altLang="en-US" sz="300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诗。</a:t>
            </a:r>
            <a:endParaRPr kumimoji="0" lang="zh-CN" sz="300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69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3885" y="311800"/>
            <a:ext cx="1745506" cy="4972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3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细读课文</a:t>
            </a:r>
            <a:endParaRPr lang="zh-CN" altLang="en-US" sz="26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49690" y="2019469"/>
            <a:ext cx="1544101" cy="6042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90"/>
          </a:p>
        </p:txBody>
      </p:sp>
      <p:sp>
        <p:nvSpPr>
          <p:cNvPr id="8" name="线形标注 1 7"/>
          <p:cNvSpPr/>
          <p:nvPr/>
        </p:nvSpPr>
        <p:spPr>
          <a:xfrm>
            <a:off x="2551094" y="2825086"/>
            <a:ext cx="1946910" cy="671349"/>
          </a:xfrm>
          <a:prstGeom prst="borderCallout1">
            <a:avLst>
              <a:gd name="adj1" fmla="val 18750"/>
              <a:gd name="adj2" fmla="val -8333"/>
              <a:gd name="adj3" fmla="val -52832"/>
              <a:gd name="adj4" fmla="val 21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5" dirty="0" smtClean="0"/>
              <a:t>比喻句</a:t>
            </a:r>
            <a:endParaRPr lang="zh-CN" altLang="en-US" sz="3005" dirty="0"/>
          </a:p>
        </p:txBody>
      </p:sp>
      <p:sp>
        <p:nvSpPr>
          <p:cNvPr id="9" name="矩形 8"/>
          <p:cNvSpPr/>
          <p:nvPr/>
        </p:nvSpPr>
        <p:spPr>
          <a:xfrm>
            <a:off x="4707782" y="2690817"/>
            <a:ext cx="3870960" cy="902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3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用“诗”来做比，</a:t>
            </a:r>
            <a:endParaRPr lang="en-US" altLang="zh-CN" sz="2635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r>
              <a:rPr lang="zh-CN" altLang="en-US" sz="263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新奇，贴切，耐人寻味。</a:t>
            </a:r>
            <a:endParaRPr lang="zh-CN" altLang="en-US" sz="2635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914" y="3832109"/>
            <a:ext cx="7183428" cy="90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35" dirty="0" smtClean="0"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白鹭“色素的配合”从哪里可以体现出来？作者如何评价？</a:t>
            </a:r>
            <a:endParaRPr lang="zh-CN" altLang="en-US" sz="2635" dirty="0"/>
          </a:p>
        </p:txBody>
      </p:sp>
      <p:sp>
        <p:nvSpPr>
          <p:cNvPr id="11" name="矩形 10"/>
          <p:cNvSpPr/>
          <p:nvPr/>
        </p:nvSpPr>
        <p:spPr>
          <a:xfrm>
            <a:off x="402779" y="4704862"/>
            <a:ext cx="6310676" cy="90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3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素之一忽则嫌白，黛之一忽则嫌黑。这句话说明了白鹭颜色的恰到好处。</a:t>
            </a:r>
            <a:endParaRPr lang="zh-CN" altLang="en-US" sz="2635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89823" y="781985"/>
            <a:ext cx="4565169" cy="13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3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白鹭“身段的大小”从哪里可以体现出来？作者如何评价？</a:t>
            </a:r>
            <a:endParaRPr lang="zh-CN" altLang="en-US" sz="26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858253" y="2216020"/>
            <a:ext cx="4028091" cy="8966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295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635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微软雅黑" panose="020B0503020204020204" charset="-122"/>
                <a:cs typeface="宋体" panose="02010600030101010101" pitchFamily="2" charset="-122"/>
              </a:rPr>
              <a:t>   </a:t>
            </a: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微软雅黑" panose="020B0503020204020204" charset="-122"/>
                <a:cs typeface="宋体" panose="02010600030101010101" pitchFamily="2" charset="-122"/>
              </a:rPr>
              <a:t>身段美：流线型结构，长喙，脚。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858077" y="3375617"/>
            <a:ext cx="4095226" cy="8966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2952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微软雅黑" panose="020B0503020204020204" charset="-122"/>
                <a:cs typeface="宋体" panose="02010600030101010101" pitchFamily="2" charset="-122"/>
              </a:rPr>
              <a:t>     </a:t>
            </a: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微软雅黑" panose="020B0503020204020204" charset="-122"/>
                <a:cs typeface="宋体" panose="02010600030101010101" pitchFamily="2" charset="-122"/>
              </a:rPr>
              <a:t>评价：增之一分则嫌长，减之一分则嫌短。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126617" y="4647895"/>
            <a:ext cx="3826686" cy="8966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295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微软雅黑" panose="020B0503020204020204" charset="-122"/>
                <a:cs typeface="宋体" panose="02010600030101010101" pitchFamily="2" charset="-122"/>
              </a:rPr>
              <a:t>     </a:t>
            </a: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微软雅黑" panose="020B0503020204020204" charset="-122"/>
                <a:cs typeface="宋体" panose="02010600030101010101" pitchFamily="2" charset="-122"/>
              </a:rPr>
              <a:t>这句话说明了白鹭身段美得恰到好处。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834" r="46310" b="8496"/>
          <a:stretch>
            <a:fillRect/>
          </a:stretch>
        </p:blipFill>
        <p:spPr>
          <a:xfrm>
            <a:off x="466725" y="1003935"/>
            <a:ext cx="2589530" cy="3720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145" grpId="0" bldLvl="0" animBg="1"/>
      <p:bldP spid="6" grpId="0" bldLvl="0" animBg="1"/>
      <p:bldP spid="614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02779" y="1751566"/>
            <a:ext cx="7653372" cy="1473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lvl="0" indent="295275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00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然而白鹭却因为它的常见，而被人忘却了它的美。</a:t>
            </a:r>
            <a:endParaRPr kumimoji="0" lang="en-US" altLang="zh-CN" sz="300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lvl="0" indent="295275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00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</a:t>
            </a:r>
            <a:endParaRPr kumimoji="0" lang="zh-CN" sz="4135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72723" y="2825953"/>
            <a:ext cx="5907867" cy="721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lvl="0" indent="295275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300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作者告诉我们怎样的哲理？</a:t>
            </a:r>
            <a:r>
              <a:rPr kumimoji="0" lang="en-US" altLang="zh-CN" sz="4135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</a:t>
            </a:r>
            <a:endParaRPr kumimoji="0" lang="zh-CN" sz="4135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46596" y="1312371"/>
            <a:ext cx="7653372" cy="2793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lvl="0" indent="295275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635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</a:t>
            </a:r>
            <a:r>
              <a:rPr kumimoji="0" lang="zh-CN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美往往蕴含在生活中，蕴含在我们常见的事物中，只要我们用心体会，就会发现寻常事物中那独特的美。</a:t>
            </a:r>
            <a:endParaRPr kumimoji="0" lang="zh-CN" sz="4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291" y="1504418"/>
            <a:ext cx="725056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952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635" dirty="0" smtClean="0"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</a:t>
            </a:r>
            <a:r>
              <a:rPr kumimoji="0" lang="zh-CN" sz="3600" i="0" cap="none" normalizeH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现在我们认真品味描绘白鹭的三幅图，看看作者是怎样直接描绘白鹭的美的。</a:t>
            </a:r>
            <a:endParaRPr kumimoji="0" lang="zh-CN" sz="3600" i="0" cap="none" normalizeH="0" baseline="0" dirty="0" smtClean="0"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l23"/>
          <p:cNvPicPr>
            <a:picLocks noChangeAspect="1"/>
          </p:cNvPicPr>
          <p:nvPr/>
        </p:nvPicPr>
        <p:blipFill>
          <a:blip r:embed="rId1"/>
          <a:srcRect l="4576" t="5555" r="2978" b="5555"/>
          <a:stretch>
            <a:fillRect/>
          </a:stretch>
        </p:blipFill>
        <p:spPr>
          <a:xfrm>
            <a:off x="253444" y="1448385"/>
            <a:ext cx="6250884" cy="39609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636847" y="1553999"/>
            <a:ext cx="645795" cy="4145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005" b="1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图画之美：清田独钓图</a:t>
            </a:r>
            <a:endParaRPr lang="zh-CN" altLang="en-US" sz="3005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0.so.qhmsg.com/t010612796f18124b8a.jpg"/>
          <p:cNvPicPr>
            <a:picLocks noChangeAspect="1" noChangeArrowheads="1"/>
          </p:cNvPicPr>
          <p:nvPr/>
        </p:nvPicPr>
        <p:blipFill>
          <a:blip r:embed="rId1"/>
          <a:srcRect t="4721" b="15019"/>
          <a:stretch>
            <a:fillRect/>
          </a:stretch>
        </p:blipFill>
        <p:spPr bwMode="auto">
          <a:xfrm>
            <a:off x="649334" y="949624"/>
            <a:ext cx="7451968" cy="366777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9319" y="5013691"/>
            <a:ext cx="5572192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35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悠 然 之 美</a:t>
            </a:r>
            <a:r>
              <a:rPr lang="zh-CN" altLang="en-US" sz="26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635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 晨 望 哨 图</a:t>
            </a:r>
            <a:endParaRPr lang="zh-CN" altLang="en-US" sz="26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9153"/>
          <p:cNvSpPr txBox="1"/>
          <p:nvPr/>
        </p:nvSpPr>
        <p:spPr>
          <a:xfrm>
            <a:off x="335819" y="691682"/>
            <a:ext cx="3021068" cy="902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447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35" b="1" u="sng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49" charset="-122"/>
              </a:rPr>
              <a:t>读唐诗，猜谜语</a:t>
            </a:r>
            <a:r>
              <a:rPr lang="zh-CN" altLang="en-US" sz="2635" b="1" u="sng" dirty="0">
                <a:solidFill>
                  <a:schemeClr val="tx1"/>
                </a:solidFill>
                <a:latin typeface="Times New Roman" panose="02020603050405020304" charset="0"/>
                <a:ea typeface="华文新魏" panose="02010800040101010101" pitchFamily="2" charset="-122"/>
              </a:rPr>
              <a:t>：</a:t>
            </a:r>
            <a:endParaRPr lang="zh-CN" altLang="en-US" sz="2635" b="1" u="sng" dirty="0">
              <a:solidFill>
                <a:srgbClr val="FF0066"/>
              </a:solidFill>
              <a:latin typeface="Times New Roman" panose="02020603050405020304" charset="0"/>
              <a:ea typeface="华文新魏" panose="02010800040101010101" pitchFamily="2" charset="-122"/>
            </a:endParaRPr>
          </a:p>
          <a:p>
            <a:endParaRPr lang="zh-CN" altLang="en-US" sz="2635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文本框 49155"/>
          <p:cNvSpPr txBox="1"/>
          <p:nvPr/>
        </p:nvSpPr>
        <p:spPr>
          <a:xfrm>
            <a:off x="335644" y="5107672"/>
            <a:ext cx="1143000" cy="5543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447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5" b="1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白鹭</a:t>
            </a:r>
            <a:endParaRPr lang="zh-CN" altLang="en-US" sz="3005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5" name="文本框 49153"/>
          <p:cNvSpPr txBox="1"/>
          <p:nvPr/>
        </p:nvSpPr>
        <p:spPr>
          <a:xfrm>
            <a:off x="236759" y="1783115"/>
            <a:ext cx="4162360" cy="2526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447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35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雪</a:t>
            </a:r>
            <a:r>
              <a:rPr lang="zh-CN" altLang="en-US" sz="2635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衣雪发青玉嘴，</a:t>
            </a:r>
            <a:endParaRPr lang="zh-CN" altLang="en-US" sz="2635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35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群捕鱼儿溪影中。</a:t>
            </a:r>
            <a:endParaRPr lang="zh-CN" altLang="en-US" sz="2635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35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惊飞远映碧山去，</a:t>
            </a:r>
            <a:endParaRPr lang="zh-CN" altLang="en-US" sz="2635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35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一树梨花落晚风。</a:t>
            </a:r>
            <a:endParaRPr lang="zh-CN" altLang="en-US" sz="2635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35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635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charset="0"/>
                <a:ea typeface="黑体" panose="02010609060101010101" pitchFamily="49" charset="-122"/>
              </a:rPr>
              <a:t>——</a:t>
            </a:r>
            <a:r>
              <a:rPr lang="zh-CN" altLang="en-US" sz="2635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杜牧</a:t>
            </a:r>
            <a:endParaRPr lang="zh-CN" altLang="en-US" sz="2635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35" dirty="0"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2635" dirty="0">
                <a:latin typeface="Times New Roman" panose="02020603050405020304" charset="0"/>
                <a:ea typeface="黑体" panose="02010609060101010101" pitchFamily="49" charset="-122"/>
              </a:rPr>
              <a:t>打一动物</a:t>
            </a:r>
            <a:r>
              <a:rPr lang="zh-CN" altLang="en-US" sz="2635" dirty="0">
                <a:latin typeface="Times New Roman" panose="02020603050405020304" charset="0"/>
                <a:ea typeface="宋体" panose="02010600030101010101" pitchFamily="2" charset="-122"/>
              </a:rPr>
              <a:t>：</a:t>
            </a:r>
            <a:endParaRPr lang="zh-CN" altLang="en-US" sz="2635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9445" y="775970"/>
            <a:ext cx="4743450" cy="476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45" y="1566306"/>
            <a:ext cx="703580" cy="25175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385" dirty="0">
                <a:latin typeface="黑体" panose="02010609060101010101" pitchFamily="49" charset="-122"/>
                <a:ea typeface="黑体" panose="02010609060101010101" pitchFamily="49" charset="-122"/>
              </a:rPr>
              <a:t>清澄之美</a:t>
            </a:r>
            <a:endParaRPr lang="zh-CN" altLang="en-US" sz="338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91088" y="2623681"/>
            <a:ext cx="703580" cy="3373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385" dirty="0">
                <a:latin typeface="黑体" panose="02010609060101010101" pitchFamily="49" charset="-122"/>
                <a:ea typeface="黑体" panose="02010609060101010101" pitchFamily="49" charset="-122"/>
              </a:rPr>
              <a:t>黄昏低飞图</a:t>
            </a:r>
            <a:endParaRPr lang="zh-CN" altLang="en-US" sz="338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6" name="Picture 2" descr="https://ss1.bdstatic.com/70cFuXSh_Q1YnxGkpoWK1HF6hhy/it/u=3823180279,2314199198&amp;fm=200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4127" y="1549523"/>
            <a:ext cx="5907867" cy="39568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1684218"/>
            <a:ext cx="8593200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635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</a:t>
            </a: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课文的开头和结尾有什么特点？又有什么不同？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71318" y="2286031"/>
            <a:ext cx="7250563" cy="2520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635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</a:t>
            </a: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白鹭是一首精巧的诗。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635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</a:t>
            </a: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白鹭实在是一首诗，一首韵在骨子里的散文诗。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</a:t>
            </a: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开头句的比喻旨在点出作者的发现，引出下文；结尾两句比喻是对全文的总结，在上文描写的基础上进一步提示出白鹭美的本质</a:t>
            </a: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05588" y="1818837"/>
            <a:ext cx="8593200" cy="5480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005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这篇文章体现了作者怎样的思想感情？</a:t>
            </a:r>
            <a:endParaRPr kumimoji="0" lang="zh-CN" sz="300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68509" y="2624132"/>
            <a:ext cx="8593200" cy="1127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385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</a:t>
            </a:r>
            <a:r>
              <a:rPr kumimoji="0" lang="zh-CN" sz="3385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这篇散文通过对白鹭的歌颂，表达</a:t>
            </a:r>
            <a:endParaRPr kumimoji="0" lang="en-US" altLang="zh-CN" sz="3385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385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了作者对白鹭的喜爱和赞美之情。</a:t>
            </a:r>
            <a:endParaRPr kumimoji="0" lang="zh-CN" sz="3385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5815" y="465081"/>
            <a:ext cx="1745506" cy="4972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3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6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5253" y="1280987"/>
            <a:ext cx="947420" cy="554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5" dirty="0" smtClean="0"/>
              <a:t>白鹭</a:t>
            </a:r>
            <a:endParaRPr lang="zh-CN" altLang="en-US" sz="3005" dirty="0"/>
          </a:p>
        </p:txBody>
      </p:sp>
      <p:sp>
        <p:nvSpPr>
          <p:cNvPr id="3" name="矩形 2"/>
          <p:cNvSpPr/>
          <p:nvPr/>
        </p:nvSpPr>
        <p:spPr>
          <a:xfrm>
            <a:off x="402781" y="2892222"/>
            <a:ext cx="1711960" cy="554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5" dirty="0" smtClean="0"/>
              <a:t>精巧的诗</a:t>
            </a:r>
            <a:endParaRPr lang="zh-CN" altLang="en-US" sz="3005" dirty="0"/>
          </a:p>
        </p:txBody>
      </p:sp>
      <p:sp>
        <p:nvSpPr>
          <p:cNvPr id="4" name="左大括号 3"/>
          <p:cNvSpPr/>
          <p:nvPr/>
        </p:nvSpPr>
        <p:spPr>
          <a:xfrm>
            <a:off x="2014015" y="2086604"/>
            <a:ext cx="268540" cy="228258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90"/>
          </a:p>
        </p:txBody>
      </p:sp>
      <p:sp>
        <p:nvSpPr>
          <p:cNvPr id="5" name="矩形 4"/>
          <p:cNvSpPr/>
          <p:nvPr/>
        </p:nvSpPr>
        <p:spPr>
          <a:xfrm>
            <a:off x="2282555" y="2153739"/>
            <a:ext cx="1329690" cy="554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5" dirty="0" smtClean="0"/>
              <a:t>外形美</a:t>
            </a:r>
            <a:endParaRPr lang="zh-CN" altLang="en-US" sz="3005" dirty="0"/>
          </a:p>
        </p:txBody>
      </p:sp>
      <p:sp>
        <p:nvSpPr>
          <p:cNvPr id="6" name="矩形 5"/>
          <p:cNvSpPr/>
          <p:nvPr/>
        </p:nvSpPr>
        <p:spPr>
          <a:xfrm>
            <a:off x="2282558" y="3295031"/>
            <a:ext cx="3591560" cy="554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5" dirty="0" smtClean="0"/>
              <a:t>图画美</a:t>
            </a:r>
            <a:r>
              <a:rPr lang="en-US" altLang="zh-CN" sz="3005" dirty="0" smtClean="0"/>
              <a:t>---</a:t>
            </a:r>
            <a:r>
              <a:rPr lang="zh-CN" altLang="en-US" sz="3005" dirty="0" smtClean="0"/>
              <a:t>清田独钓图</a:t>
            </a:r>
            <a:endParaRPr lang="zh-CN" altLang="en-US" sz="3005" dirty="0"/>
          </a:p>
        </p:txBody>
      </p:sp>
      <p:sp>
        <p:nvSpPr>
          <p:cNvPr id="7" name="矩形 6"/>
          <p:cNvSpPr/>
          <p:nvPr/>
        </p:nvSpPr>
        <p:spPr>
          <a:xfrm>
            <a:off x="2282558" y="3899246"/>
            <a:ext cx="3591560" cy="554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5" dirty="0" smtClean="0"/>
              <a:t>悠然美</a:t>
            </a:r>
            <a:r>
              <a:rPr lang="en-US" altLang="zh-CN" sz="3005" dirty="0" smtClean="0"/>
              <a:t>---</a:t>
            </a:r>
            <a:r>
              <a:rPr lang="zh-CN" altLang="en-US" sz="3005" dirty="0" smtClean="0"/>
              <a:t>清晨望哨图</a:t>
            </a:r>
            <a:endParaRPr lang="zh-CN" altLang="en-US" sz="3005" dirty="0"/>
          </a:p>
        </p:txBody>
      </p:sp>
      <p:sp>
        <p:nvSpPr>
          <p:cNvPr id="8" name="矩形 7"/>
          <p:cNvSpPr/>
          <p:nvPr/>
        </p:nvSpPr>
        <p:spPr>
          <a:xfrm>
            <a:off x="2282557" y="4503458"/>
            <a:ext cx="3708400" cy="554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5" dirty="0" smtClean="0"/>
              <a:t>清澄美</a:t>
            </a:r>
            <a:r>
              <a:rPr lang="en-US" altLang="zh-CN" sz="3005" dirty="0" smtClean="0"/>
              <a:t>----</a:t>
            </a:r>
            <a:r>
              <a:rPr lang="zh-CN" altLang="en-US" sz="3005" dirty="0" smtClean="0"/>
              <a:t>黄昏低飞图</a:t>
            </a:r>
            <a:endParaRPr lang="zh-CN" altLang="en-US" sz="3005" dirty="0"/>
          </a:p>
        </p:txBody>
      </p:sp>
      <p:sp>
        <p:nvSpPr>
          <p:cNvPr id="9" name="左大括号 8"/>
          <p:cNvSpPr/>
          <p:nvPr/>
        </p:nvSpPr>
        <p:spPr>
          <a:xfrm>
            <a:off x="3558117" y="2019468"/>
            <a:ext cx="268540" cy="93988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90"/>
          </a:p>
        </p:txBody>
      </p:sp>
      <p:sp>
        <p:nvSpPr>
          <p:cNvPr id="10" name="矩形 9"/>
          <p:cNvSpPr/>
          <p:nvPr/>
        </p:nvSpPr>
        <p:spPr>
          <a:xfrm>
            <a:off x="3759522" y="1952334"/>
            <a:ext cx="1329690" cy="554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5" dirty="0" smtClean="0"/>
              <a:t>色素美</a:t>
            </a:r>
            <a:endParaRPr lang="zh-CN" altLang="en-US" sz="3005" dirty="0"/>
          </a:p>
        </p:txBody>
      </p:sp>
      <p:sp>
        <p:nvSpPr>
          <p:cNvPr id="11" name="矩形 10"/>
          <p:cNvSpPr/>
          <p:nvPr/>
        </p:nvSpPr>
        <p:spPr>
          <a:xfrm>
            <a:off x="3759522" y="2556548"/>
            <a:ext cx="1329690" cy="554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5" dirty="0" smtClean="0"/>
              <a:t>身段美</a:t>
            </a:r>
            <a:endParaRPr lang="zh-CN" altLang="en-US" sz="3005" dirty="0"/>
          </a:p>
        </p:txBody>
      </p:sp>
      <p:sp>
        <p:nvSpPr>
          <p:cNvPr id="12" name="左大括号 11"/>
          <p:cNvSpPr/>
          <p:nvPr/>
        </p:nvSpPr>
        <p:spPr>
          <a:xfrm flipH="1">
            <a:off x="5974971" y="2153738"/>
            <a:ext cx="268540" cy="228258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90"/>
          </a:p>
        </p:txBody>
      </p:sp>
      <p:sp>
        <p:nvSpPr>
          <p:cNvPr id="13" name="矩形 12"/>
          <p:cNvSpPr/>
          <p:nvPr/>
        </p:nvSpPr>
        <p:spPr>
          <a:xfrm>
            <a:off x="6310645" y="2959357"/>
            <a:ext cx="2094230" cy="554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5" dirty="0" smtClean="0"/>
              <a:t>喜爱和赞美</a:t>
            </a:r>
            <a:endParaRPr lang="zh-CN" altLang="en-US" sz="3005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/>
      <p:bldP spid="7" grpId="0"/>
      <p:bldP spid="8" grpId="0"/>
      <p:bldP spid="9" grpId="0" bldLvl="0" animBg="1"/>
      <p:bldP spid="10" grpId="0"/>
      <p:bldP spid="11" grpId="0"/>
      <p:bldP spid="12" grpId="0" bldLvl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682"/>
            <a:ext cx="1745506" cy="4972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3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课堂练习</a:t>
            </a:r>
            <a:endParaRPr lang="zh-CN" altLang="en-US" sz="26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35644" y="2154161"/>
            <a:ext cx="6310645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一、选字组词，在所选的字的下面打√。</a:t>
            </a:r>
            <a:endParaRPr kumimoji="0" lang="zh-CN" sz="376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939858" y="2959993"/>
            <a:ext cx="6042136" cy="1473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00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（配</a:t>
            </a:r>
            <a:r>
              <a:rPr kumimoji="0" lang="zh-CN" altLang="en-US" sz="300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陪）合    适（宜   以）</a:t>
            </a:r>
            <a:endParaRPr kumimoji="0" lang="en-US" altLang="zh-CN" sz="300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300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5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zh-CN" altLang="en-US" sz="300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白（鹤  贺）    （兼  嫌）气  </a:t>
            </a:r>
            <a:endParaRPr kumimoji="0" lang="zh-CN" altLang="en-US" sz="41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236488" y="4369611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√</a:t>
            </a:r>
            <a:endParaRPr kumimoji="0" lang="zh-CN" sz="376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42667" y="3362588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√</a:t>
            </a:r>
            <a:endParaRPr kumimoji="0" lang="zh-CN" sz="376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833679" y="3362588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√</a:t>
            </a:r>
            <a:endParaRPr kumimoji="0" lang="zh-CN" sz="376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812611" y="4369611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√</a:t>
            </a:r>
            <a:endParaRPr kumimoji="0" lang="zh-CN" sz="376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38689" y="640036"/>
            <a:ext cx="5974971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二、写出下列</a:t>
            </a:r>
            <a:r>
              <a:rPr kumimoji="0" lang="zh-CN" altLang="en-US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标红</a:t>
            </a: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词语的近义词。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19594" y="1137271"/>
            <a:ext cx="7720477" cy="2670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色素的配合，身段的大小，一切都很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适宜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。（     ）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即使如粉红的朱鹭或灰色的苍鹭，也觉得大了一些，而且太不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寻常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了。（     ）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3.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每每看见它孤独地站立于小树的绝顶，看来像是不安稳，它却很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悠然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。（     ）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523930" y="2434963"/>
            <a:ext cx="1141292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平常</a:t>
            </a:r>
            <a:endParaRPr kumimoji="0" lang="zh-CN" altLang="en-US" sz="2635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10346" y="1575654"/>
            <a:ext cx="1141292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适合</a:t>
            </a:r>
            <a:endParaRPr kumimoji="0" lang="zh-CN" altLang="en-US" sz="2635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524022" y="3316496"/>
            <a:ext cx="1141292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悠闲</a:t>
            </a:r>
            <a:endParaRPr kumimoji="0" lang="zh-CN" altLang="en-US" sz="2635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68509" y="1549946"/>
            <a:ext cx="3356742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三、选择题。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35644" y="2018055"/>
            <a:ext cx="7720477" cy="35604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kumimoji="0" lang="zh-CN" altLang="en-US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对下列句子理解正确的一项是（     ）</a:t>
            </a:r>
            <a:endParaRPr kumimoji="0" lang="zh-CN" altLang="en-US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白鹭是一首精巧的诗</a:t>
            </a:r>
            <a:endParaRPr kumimoji="0" lang="zh-CN" altLang="en-US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kumimoji="0" lang="zh-CN" altLang="en-US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运用比喻描写了白鹭的精致，体现作者对白鹭的赞美和喜爱之情。</a:t>
            </a:r>
            <a:endParaRPr kumimoji="0" lang="zh-CN" altLang="en-US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kumimoji="0" lang="zh-CN" altLang="en-US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运用拟人的修辞描写了白鹭的精致，体现作者对白鹭的赞美之情。</a:t>
            </a:r>
            <a:endParaRPr kumimoji="0" lang="zh-CN" altLang="en-US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kumimoji="0" lang="zh-CN" altLang="en-US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白鹤太大而嫌生硬，即使如粉红的朱鹭或灰色的苍鹭，也觉得大了一些，而且太不寻常了。这句话运用了（    ）的写作手法。</a:t>
            </a:r>
            <a:endParaRPr kumimoji="0" lang="zh-CN" altLang="en-US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kumimoji="0" lang="zh-CN" altLang="en-US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比喻   </a:t>
            </a: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kumimoji="0" lang="zh-CN" altLang="en-US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对比   </a:t>
            </a: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kumimoji="0" lang="zh-CN" altLang="en-US" sz="225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拟人</a:t>
            </a:r>
            <a:endParaRPr kumimoji="0" lang="zh-CN" altLang="en-US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673175" y="4432270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35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63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kumimoji="0" lang="zh-CN" sz="2635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873959" y="2019891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63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kumimoji="0" lang="zh-CN" sz="2635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c8581196b693952b6730a73d78f5fe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183" y="2086602"/>
            <a:ext cx="2752528" cy="336588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59522" y="2086602"/>
            <a:ext cx="3692417" cy="333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3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郭沫若</a:t>
            </a:r>
            <a:r>
              <a:rPr lang="zh-CN" altLang="en-US" sz="263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35" dirty="0">
                <a:latin typeface="黑体" panose="02010609060101010101" pitchFamily="49" charset="-122"/>
                <a:ea typeface="黑体" panose="02010609060101010101" pitchFamily="49" charset="-122"/>
              </a:rPr>
              <a:t>1892—1978</a:t>
            </a:r>
            <a:r>
              <a:rPr lang="zh-CN" altLang="en-US" sz="2635" dirty="0">
                <a:latin typeface="黑体" panose="02010609060101010101" pitchFamily="49" charset="-122"/>
                <a:ea typeface="黑体" panose="02010609060101010101" pitchFamily="49" charset="-122"/>
              </a:rPr>
              <a:t>），原名郭开贞，中国现代杰出的作家、诗人、历史学家、剧作家、考古学家、古文字学家、著名的</a:t>
            </a:r>
            <a:r>
              <a:rPr lang="zh-CN" altLang="en-US" sz="263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社会活动家。四川</a:t>
            </a:r>
            <a:r>
              <a:rPr lang="zh-CN" altLang="en-US" sz="2635" dirty="0">
                <a:latin typeface="黑体" panose="02010609060101010101" pitchFamily="49" charset="-122"/>
                <a:ea typeface="黑体" panose="02010609060101010101" pitchFamily="49" charset="-122"/>
              </a:rPr>
              <a:t>乐山人。</a:t>
            </a:r>
            <a:r>
              <a:rPr lang="en-US" altLang="zh-CN" sz="2635" dirty="0">
                <a:latin typeface="黑体" panose="02010609060101010101" pitchFamily="49" charset="-122"/>
                <a:ea typeface="黑体" panose="02010609060101010101" pitchFamily="49" charset="-122"/>
              </a:rPr>
              <a:t>1914</a:t>
            </a:r>
            <a:r>
              <a:rPr lang="zh-CN" altLang="en-US" sz="2635" dirty="0">
                <a:latin typeface="黑体" panose="02010609060101010101" pitchFamily="49" charset="-122"/>
                <a:ea typeface="黑体" panose="02010609060101010101" pitchFamily="49" charset="-122"/>
              </a:rPr>
              <a:t>年赴日本留学</a:t>
            </a:r>
            <a:r>
              <a:rPr lang="zh-CN" altLang="en-US" sz="263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635" dirty="0" smtClean="0"/>
              <a:t>。</a:t>
            </a:r>
            <a:endParaRPr lang="zh-CN" altLang="en-US" sz="2635" dirty="0"/>
          </a:p>
        </p:txBody>
      </p:sp>
      <p:sp>
        <p:nvSpPr>
          <p:cNvPr id="4" name="TextBox 3"/>
          <p:cNvSpPr txBox="1"/>
          <p:nvPr/>
        </p:nvSpPr>
        <p:spPr>
          <a:xfrm>
            <a:off x="1107440" y="422113"/>
            <a:ext cx="1745506" cy="4972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3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了解作者</a:t>
            </a:r>
            <a:endParaRPr lang="zh-CN" altLang="en-US" sz="26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0305" y="662778"/>
            <a:ext cx="1745506" cy="4972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3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学习生词</a:t>
            </a:r>
            <a:endParaRPr lang="zh-CN" altLang="en-US" sz="26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64"/>
          <p:cNvSpPr txBox="1"/>
          <p:nvPr/>
        </p:nvSpPr>
        <p:spPr>
          <a:xfrm>
            <a:off x="462739" y="2172097"/>
            <a:ext cx="939109" cy="1017270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zh-CN" sz="6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  <a:endParaRPr lang="zh-CN" altLang="zh-CN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1715181" y="2147034"/>
            <a:ext cx="887632" cy="1017270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宜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64"/>
          <p:cNvSpPr txBox="1"/>
          <p:nvPr/>
        </p:nvSpPr>
        <p:spPr>
          <a:xfrm>
            <a:off x="2977026" y="2130026"/>
            <a:ext cx="887632" cy="1017270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鹤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64"/>
          <p:cNvSpPr txBox="1"/>
          <p:nvPr/>
        </p:nvSpPr>
        <p:spPr>
          <a:xfrm>
            <a:off x="4229469" y="2104516"/>
            <a:ext cx="879128" cy="1017270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475484" y="2084822"/>
            <a:ext cx="936423" cy="1017270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64"/>
          <p:cNvSpPr txBox="1"/>
          <p:nvPr/>
        </p:nvSpPr>
        <p:spPr>
          <a:xfrm>
            <a:off x="6690330" y="2075201"/>
            <a:ext cx="571836" cy="1017270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嵌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64"/>
          <p:cNvSpPr txBox="1"/>
          <p:nvPr/>
        </p:nvSpPr>
        <p:spPr>
          <a:xfrm>
            <a:off x="457737" y="3702313"/>
            <a:ext cx="532668" cy="1017270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64"/>
          <p:cNvSpPr txBox="1"/>
          <p:nvPr/>
        </p:nvSpPr>
        <p:spPr>
          <a:xfrm>
            <a:off x="1753698" y="3703210"/>
            <a:ext cx="571835" cy="1017270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匣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2972797" y="3677475"/>
            <a:ext cx="571836" cy="1017270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哨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64"/>
          <p:cNvSpPr txBox="1"/>
          <p:nvPr/>
        </p:nvSpPr>
        <p:spPr>
          <a:xfrm>
            <a:off x="4130014" y="3686200"/>
            <a:ext cx="1029528" cy="1017270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恩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7"/>
          <p:cNvGrpSpPr/>
          <p:nvPr/>
        </p:nvGrpSpPr>
        <p:grpSpPr>
          <a:xfrm>
            <a:off x="402779" y="2153738"/>
            <a:ext cx="1029528" cy="1070570"/>
            <a:chOff x="2437" y="2032"/>
            <a:chExt cx="1244" cy="1264"/>
          </a:xfrm>
        </p:grpSpPr>
        <p:sp>
          <p:nvSpPr>
            <p:cNvPr id="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9" name="组合 7"/>
          <p:cNvGrpSpPr/>
          <p:nvPr/>
        </p:nvGrpSpPr>
        <p:grpSpPr>
          <a:xfrm>
            <a:off x="1668178" y="2138081"/>
            <a:ext cx="1029528" cy="1070570"/>
            <a:chOff x="2437" y="2032"/>
            <a:chExt cx="1244" cy="1264"/>
          </a:xfrm>
        </p:grpSpPr>
        <p:sp>
          <p:nvSpPr>
            <p:cNvPr id="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3" name="组合 7"/>
          <p:cNvGrpSpPr/>
          <p:nvPr/>
        </p:nvGrpSpPr>
        <p:grpSpPr>
          <a:xfrm>
            <a:off x="2904958" y="2130026"/>
            <a:ext cx="1029528" cy="1070570"/>
            <a:chOff x="2437" y="2032"/>
            <a:chExt cx="1244" cy="1264"/>
          </a:xfrm>
        </p:grpSpPr>
        <p:sp>
          <p:nvSpPr>
            <p:cNvPr id="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7" name="组合 7"/>
          <p:cNvGrpSpPr/>
          <p:nvPr/>
        </p:nvGrpSpPr>
        <p:grpSpPr>
          <a:xfrm>
            <a:off x="4153817" y="2121971"/>
            <a:ext cx="1029528" cy="1070570"/>
            <a:chOff x="2437" y="2032"/>
            <a:chExt cx="1244" cy="1264"/>
          </a:xfrm>
        </p:grpSpPr>
        <p:sp>
          <p:nvSpPr>
            <p:cNvPr id="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1" name="组合 7"/>
          <p:cNvGrpSpPr/>
          <p:nvPr/>
        </p:nvGrpSpPr>
        <p:grpSpPr>
          <a:xfrm>
            <a:off x="5428035" y="2094072"/>
            <a:ext cx="1029528" cy="1070570"/>
            <a:chOff x="2437" y="2032"/>
            <a:chExt cx="1244" cy="1264"/>
          </a:xfrm>
        </p:grpSpPr>
        <p:sp>
          <p:nvSpPr>
            <p:cNvPr id="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5" name="组合 7"/>
          <p:cNvGrpSpPr/>
          <p:nvPr/>
        </p:nvGrpSpPr>
        <p:grpSpPr>
          <a:xfrm>
            <a:off x="6690618" y="2075275"/>
            <a:ext cx="1029528" cy="1070570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9" name="组合 7"/>
          <p:cNvGrpSpPr/>
          <p:nvPr/>
        </p:nvGrpSpPr>
        <p:grpSpPr>
          <a:xfrm>
            <a:off x="417894" y="3702910"/>
            <a:ext cx="1029528" cy="1070570"/>
            <a:chOff x="2437" y="2032"/>
            <a:chExt cx="1244" cy="1264"/>
          </a:xfrm>
        </p:grpSpPr>
        <p:sp>
          <p:nvSpPr>
            <p:cNvPr id="6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3" name="组合 7"/>
          <p:cNvGrpSpPr/>
          <p:nvPr/>
        </p:nvGrpSpPr>
        <p:grpSpPr>
          <a:xfrm>
            <a:off x="1647957" y="3693808"/>
            <a:ext cx="1029528" cy="1070570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7" name="组合 7"/>
          <p:cNvGrpSpPr/>
          <p:nvPr/>
        </p:nvGrpSpPr>
        <p:grpSpPr>
          <a:xfrm>
            <a:off x="2896819" y="3685753"/>
            <a:ext cx="1029528" cy="1070570"/>
            <a:chOff x="2437" y="2032"/>
            <a:chExt cx="1244" cy="1264"/>
          </a:xfrm>
        </p:grpSpPr>
        <p:sp>
          <p:nvSpPr>
            <p:cNvPr id="6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4130014" y="3693808"/>
            <a:ext cx="1029528" cy="1070570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5" name="文本框 64"/>
          <p:cNvSpPr txBox="1"/>
          <p:nvPr/>
        </p:nvSpPr>
        <p:spPr>
          <a:xfrm>
            <a:off x="5519726" y="3661959"/>
            <a:ext cx="571836" cy="1017270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6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</a:t>
            </a:r>
            <a:endParaRPr lang="zh-CN" altLang="en-US" sz="6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"/>
          <p:cNvGrpSpPr/>
          <p:nvPr/>
        </p:nvGrpSpPr>
        <p:grpSpPr>
          <a:xfrm>
            <a:off x="5475376" y="3651738"/>
            <a:ext cx="1029528" cy="1070570"/>
            <a:chOff x="2437" y="2032"/>
            <a:chExt cx="1244" cy="1264"/>
          </a:xfrm>
        </p:grpSpPr>
        <p:sp>
          <p:nvSpPr>
            <p:cNvPr id="7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3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9" name="组合 88"/>
          <p:cNvGrpSpPr/>
          <p:nvPr/>
        </p:nvGrpSpPr>
        <p:grpSpPr>
          <a:xfrm>
            <a:off x="1154689" y="4234917"/>
            <a:ext cx="3491012" cy="1384167"/>
            <a:chOff x="1142976" y="3429006"/>
            <a:chExt cx="3714776" cy="1472888"/>
          </a:xfrm>
        </p:grpSpPr>
        <p:sp>
          <p:nvSpPr>
            <p:cNvPr id="85" name="线形标注 2 84"/>
            <p:cNvSpPr/>
            <p:nvPr/>
          </p:nvSpPr>
          <p:spPr>
            <a:xfrm>
              <a:off x="1142976" y="4214824"/>
              <a:ext cx="2112147" cy="687070"/>
            </a:xfrm>
            <a:prstGeom prst="borderCallout2">
              <a:avLst>
                <a:gd name="adj1" fmla="val 18750"/>
                <a:gd name="adj2" fmla="val -8333"/>
                <a:gd name="adj3" fmla="val 37051"/>
                <a:gd name="adj4" fmla="val -4873"/>
                <a:gd name="adj5" fmla="val -363310"/>
                <a:gd name="adj6" fmla="val -8026"/>
              </a:avLst>
            </a:prstGeom>
            <a:grpFill/>
            <a:ln w="31750"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336" tIns="24167" rIns="48336" bIns="24167" rtlCol="0" anchor="ctr"/>
            <a:lstStyle/>
            <a:p>
              <a:pPr algn="l"/>
              <a:r>
                <a:rPr lang="zh-CN" altLang="en-US" sz="2255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不要少写一横</a:t>
              </a:r>
              <a:endParaRPr lang="zh-CN" altLang="en-US" sz="225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 flipV="1">
              <a:off x="3143240" y="3429006"/>
              <a:ext cx="1714512" cy="785818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/>
          <p:nvPr/>
        </p:nvSpPr>
        <p:spPr>
          <a:xfrm>
            <a:off x="696407" y="2383496"/>
            <a:ext cx="473819" cy="229749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90"/>
          </a:p>
        </p:txBody>
      </p:sp>
      <p:sp>
        <p:nvSpPr>
          <p:cNvPr id="4" name="椭圆 3"/>
          <p:cNvSpPr/>
          <p:nvPr/>
        </p:nvSpPr>
        <p:spPr>
          <a:xfrm>
            <a:off x="4337776" y="3927884"/>
            <a:ext cx="473819" cy="276892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9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75" grpId="0"/>
      <p:bldP spid="2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59522" y="1364904"/>
            <a:ext cx="4833679" cy="35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690" dirty="0"/>
          </a:p>
        </p:txBody>
      </p:sp>
      <p:sp>
        <p:nvSpPr>
          <p:cNvPr id="4" name="TextBox 3"/>
          <p:cNvSpPr txBox="1"/>
          <p:nvPr/>
        </p:nvSpPr>
        <p:spPr>
          <a:xfrm>
            <a:off x="3558117" y="1213848"/>
            <a:ext cx="5178303" cy="35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690" dirty="0"/>
          </a:p>
        </p:txBody>
      </p:sp>
      <p:sp>
        <p:nvSpPr>
          <p:cNvPr id="5" name="TextBox 4"/>
          <p:cNvSpPr txBox="1"/>
          <p:nvPr/>
        </p:nvSpPr>
        <p:spPr>
          <a:xfrm>
            <a:off x="3414897" y="1667011"/>
            <a:ext cx="5178303" cy="35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69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544830" y="1715135"/>
            <a:ext cx="7962265" cy="1069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（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1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）课文主要描写的是谁？它有什么特点？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3206750"/>
            <a:ext cx="8121650" cy="1475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（2）作者描绘了几幅图？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分别给这几幅图取一个名字。</a:t>
            </a:r>
            <a:endParaRPr kumimoji="0" lang="en-US" alt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80" y="507365"/>
            <a:ext cx="2439670" cy="7067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4490" y="977265"/>
            <a:ext cx="7864475" cy="3882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04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（</a:t>
            </a:r>
            <a:r>
              <a:rPr kumimoji="0" lang="zh-CN" altLang="zh-CN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3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）作者对白鹭是怎样的情感？你能找出相应的句子吗？</a:t>
            </a:r>
            <a:endParaRPr kumimoji="0" lang="en-US" altLang="zh-CN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lvl="0" indent="3048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zh-CN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indent="304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（</a:t>
            </a:r>
            <a:r>
              <a:rPr kumimoji="0" lang="zh-CN" altLang="zh-CN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4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）你能给课文分成几部分，每部分的内容是什么？</a:t>
            </a:r>
            <a:endParaRPr kumimoji="0" lang="en-US" alt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lvl="0" indent="3048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84522" y="1219989"/>
            <a:ext cx="1013460" cy="4145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5400" b="1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清田独钓图</a:t>
            </a:r>
            <a:endParaRPr lang="zh-CN" altLang="en-US" sz="5400" b="1" kern="1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3985"/>
          <a:stretch>
            <a:fillRect/>
          </a:stretch>
        </p:blipFill>
        <p:spPr>
          <a:xfrm>
            <a:off x="415925" y="992505"/>
            <a:ext cx="6231890" cy="3826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99970" y="581025"/>
            <a:ext cx="41916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 晨 望 哨 图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8" name="Picture 2" descr="https://timgsa.baidu.com/timg?image&amp;quality=80&amp;size=b9999_10000&amp;sec=1553967132224&amp;di=c90cf5d3d67455a149cf99f152b7dc35&amp;imgtype=0&amp;src=http%3A%2F%2Fimgsrc.baidu.com%2Fimgad%2Fpic%2Fitem%2F4a36acaf2edda3cc1ce283f40be93901203f92db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7751"/>
          <a:stretch>
            <a:fillRect/>
          </a:stretch>
        </p:blipFill>
        <p:spPr bwMode="auto">
          <a:xfrm>
            <a:off x="833120" y="1753870"/>
            <a:ext cx="6424930" cy="36137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808" y="899021"/>
            <a:ext cx="859790" cy="3373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黄昏低飞图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6" name="Picture 2" descr="https://ss1.bdstatic.com/70cFuXSh_Q1YnxGkpoWK1HF6hhy/it/u=3823180279,2314199198&amp;fm=200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93607" y="1037078"/>
            <a:ext cx="5907867" cy="39568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1450</Words>
  <Application>WPS 演示</Application>
  <PresentationFormat>宽屏</PresentationFormat>
  <Paragraphs>189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Times New Roman</vt:lpstr>
      <vt:lpstr>黑体</vt:lpstr>
      <vt:lpstr>华文新魏</vt:lpstr>
      <vt:lpstr>楷体</vt:lpstr>
      <vt:lpstr>Calibri</vt:lpstr>
      <vt:lpstr>Times New Roman</vt:lpstr>
      <vt:lpstr>Arial Unicode MS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陈蓉</cp:lastModifiedBy>
  <cp:revision>5</cp:revision>
  <dcterms:created xsi:type="dcterms:W3CDTF">2019-07-10T04:35:00Z</dcterms:created>
  <dcterms:modified xsi:type="dcterms:W3CDTF">2019-07-21T12:35:38Z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