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9" r:id="rId4"/>
    <p:sldId id="292" r:id="rId5"/>
    <p:sldId id="325" r:id="rId6"/>
    <p:sldId id="326" r:id="rId7"/>
    <p:sldId id="327" r:id="rId8"/>
    <p:sldId id="328" r:id="rId9"/>
    <p:sldId id="329" r:id="rId10"/>
    <p:sldId id="330" r:id="rId11"/>
    <p:sldId id="331" r:id="rId12"/>
    <p:sldId id="348" r:id="rId13"/>
    <p:sldId id="332" r:id="rId14"/>
    <p:sldId id="333" r:id="rId15"/>
    <p:sldId id="334" r:id="rId16"/>
    <p:sldId id="335" r:id="rId17"/>
    <p:sldId id="336" r:id="rId18"/>
    <p:sldId id="350" r:id="rId19"/>
    <p:sldId id="349" r:id="rId20"/>
    <p:sldId id="352" r:id="rId21"/>
    <p:sldId id="351" r:id="rId22"/>
    <p:sldId id="339" r:id="rId23"/>
    <p:sldId id="338" r:id="rId24"/>
    <p:sldId id="361" r:id="rId25"/>
    <p:sldId id="291" r:id="rId26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jpeg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GIF"/><Relationship Id="rId1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6.png"/><Relationship Id="rId2" Type="http://schemas.microsoft.com/office/2007/relationships/media" Target="file:///C:\Users\ms\Desktop\&#36125;&#29926;&#20799;&#27468;%20&#26149;&#26195;%20&#20799;&#27468;&#35270;&#39057;_&#26631;&#28165;.mp4" TargetMode="External"/><Relationship Id="rId1" Type="http://schemas.openxmlformats.org/officeDocument/2006/relationships/video" Target="file:///C:\Users\ms\Desktop\&#36125;&#29926;&#20799;&#27468;%20&#26149;&#26195;%20&#20799;&#27468;&#35270;&#39057;_&#26631;&#28165;.mp4" TargetMode="Externa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15" y="45720"/>
            <a:ext cx="12129770" cy="676656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917440" y="4625975"/>
            <a:ext cx="4089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5400" b="1">
                <a:latin typeface="楷体" panose="02010609060101010101" charset="-122"/>
                <a:ea typeface="楷体" panose="02010609060101010101" charset="-122"/>
              </a:rPr>
              <a:t>语文园地二</a:t>
            </a:r>
            <a:endParaRPr lang="zh-CN" altLang="zh-CN" sz="5400" b="1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021138" y="5641658"/>
            <a:ext cx="528637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副标题 2"/>
          <p:cNvSpPr txBox="1"/>
          <p:nvPr/>
        </p:nvSpPr>
        <p:spPr bwMode="auto">
          <a:xfrm>
            <a:off x="5038725" y="5641975"/>
            <a:ext cx="3251835" cy="43688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人教版</a:t>
            </a:r>
            <a:r>
              <a:rPr kumimoji="0" lang="en-US" altLang="zh-CN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·</a:t>
            </a:r>
            <a:r>
              <a:rPr kumimoji="0" lang="zh-CN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一年级下册</a:t>
            </a:r>
            <a:endParaRPr kumimoji="0" lang="zh-CN" altLang="en-US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" name="组合 9"/>
          <p:cNvGrpSpPr/>
          <p:nvPr/>
        </p:nvGrpSpPr>
        <p:grpSpPr>
          <a:xfrm>
            <a:off x="990600" y="2264410"/>
            <a:ext cx="1370330" cy="1310674"/>
            <a:chOff x="-955824" y="1697380"/>
            <a:chExt cx="1887537" cy="1894932"/>
          </a:xfrm>
        </p:grpSpPr>
        <p:pic>
          <p:nvPicPr>
            <p:cNvPr id="12298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TextBox 4"/>
            <p:cNvSpPr txBox="1"/>
            <p:nvPr/>
          </p:nvSpPr>
          <p:spPr>
            <a:xfrm>
              <a:off x="-781454" y="1697430"/>
              <a:ext cx="1539600" cy="18948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辆</a:t>
              </a:r>
              <a:endParaRPr lang="zh-CN" altLang="en-US" sz="8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考查认读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101715" y="2259330"/>
            <a:ext cx="1370330" cy="1310675"/>
            <a:chOff x="-955824" y="1697380"/>
            <a:chExt cx="1887537" cy="1894933"/>
          </a:xfrm>
        </p:grpSpPr>
        <p:pic>
          <p:nvPicPr>
            <p:cNvPr id="5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TextBox 4"/>
            <p:cNvSpPr txBox="1"/>
            <p:nvPr/>
          </p:nvSpPr>
          <p:spPr>
            <a:xfrm>
              <a:off x="-781454" y="1697430"/>
              <a:ext cx="1539600" cy="18948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册</a:t>
              </a:r>
              <a:endParaRPr lang="zh-CN" altLang="en-US" sz="8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757285" y="2269490"/>
            <a:ext cx="1370330" cy="1310675"/>
            <a:chOff x="-955824" y="1697380"/>
            <a:chExt cx="1887537" cy="1894933"/>
          </a:xfrm>
        </p:grpSpPr>
        <p:pic>
          <p:nvPicPr>
            <p:cNvPr id="15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" name="TextBox 4"/>
            <p:cNvSpPr txBox="1"/>
            <p:nvPr/>
          </p:nvSpPr>
          <p:spPr>
            <a:xfrm>
              <a:off x="-781454" y="1697430"/>
              <a:ext cx="1539600" cy="18948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支</a:t>
              </a:r>
              <a:endParaRPr lang="zh-CN" altLang="en-US" sz="8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517900" y="4718050"/>
            <a:ext cx="1370330" cy="1310675"/>
            <a:chOff x="-955824" y="1697380"/>
            <a:chExt cx="1887537" cy="1894933"/>
          </a:xfrm>
        </p:grpSpPr>
        <p:pic>
          <p:nvPicPr>
            <p:cNvPr id="18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" name="TextBox 4"/>
            <p:cNvSpPr txBox="1"/>
            <p:nvPr/>
          </p:nvSpPr>
          <p:spPr>
            <a:xfrm>
              <a:off x="-781454" y="1697430"/>
              <a:ext cx="1539600" cy="18948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棵</a:t>
              </a:r>
              <a:endParaRPr lang="zh-CN" altLang="en-US" sz="8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517900" y="2256790"/>
            <a:ext cx="1370330" cy="1310675"/>
            <a:chOff x="-955824" y="1697380"/>
            <a:chExt cx="1887537" cy="1894933"/>
          </a:xfrm>
        </p:grpSpPr>
        <p:pic>
          <p:nvPicPr>
            <p:cNvPr id="24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" name="TextBox 4"/>
            <p:cNvSpPr txBox="1"/>
            <p:nvPr/>
          </p:nvSpPr>
          <p:spPr>
            <a:xfrm>
              <a:off x="-781454" y="1697430"/>
              <a:ext cx="1539600" cy="18948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匹</a:t>
              </a:r>
              <a:endParaRPr lang="zh-CN" altLang="en-US" sz="8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pic>
        <p:nvPicPr>
          <p:cNvPr id="33" name="图片 32" descr="71bOOOPIC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7615" y="5722620"/>
            <a:ext cx="1981200" cy="997585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989965" y="4723130"/>
            <a:ext cx="1370330" cy="1310675"/>
            <a:chOff x="-955824" y="1697380"/>
            <a:chExt cx="1887537" cy="1894933"/>
          </a:xfrm>
        </p:grpSpPr>
        <p:pic>
          <p:nvPicPr>
            <p:cNvPr id="20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" name="TextBox 4"/>
            <p:cNvSpPr txBox="1"/>
            <p:nvPr/>
          </p:nvSpPr>
          <p:spPr>
            <a:xfrm>
              <a:off x="-781454" y="1697430"/>
              <a:ext cx="1539600" cy="18948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铅</a:t>
              </a:r>
              <a:endParaRPr lang="zh-CN" altLang="en-US" sz="8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101715" y="4712970"/>
            <a:ext cx="1370330" cy="1310675"/>
            <a:chOff x="-955824" y="1697380"/>
            <a:chExt cx="1887537" cy="1894933"/>
          </a:xfrm>
        </p:grpSpPr>
        <p:pic>
          <p:nvPicPr>
            <p:cNvPr id="30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" name="TextBox 4"/>
            <p:cNvSpPr txBox="1"/>
            <p:nvPr/>
          </p:nvSpPr>
          <p:spPr>
            <a:xfrm>
              <a:off x="-781454" y="1697430"/>
              <a:ext cx="1539600" cy="18948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架</a:t>
              </a:r>
              <a:endParaRPr lang="zh-CN" altLang="en-US" sz="8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同侧圆角矩形 1"/>
          <p:cNvSpPr/>
          <p:nvPr/>
        </p:nvSpPr>
        <p:spPr bwMode="auto">
          <a:xfrm>
            <a:off x="880428" y="355918"/>
            <a:ext cx="2000250" cy="515938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趣味识字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14339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635" y="1016635"/>
            <a:ext cx="11022965" cy="53073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TextBox 3"/>
          <p:cNvSpPr txBox="1"/>
          <p:nvPr/>
        </p:nvSpPr>
        <p:spPr>
          <a:xfrm>
            <a:off x="1629410" y="2022475"/>
            <a:ext cx="7105650" cy="247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5400" b="1" dirty="0">
                <a:latin typeface="Calibri" panose="020F0502020204030204" charset="0"/>
                <a:ea typeface="宋体" panose="02010600030101010101" pitchFamily="2" charset="-122"/>
              </a:rPr>
              <a:t>一辆车          一匹马</a:t>
            </a:r>
            <a:endParaRPr lang="zh-CN" altLang="en-US" sz="5400" b="1" dirty="0">
              <a:latin typeface="Calibri" panose="020F050202020403020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5400" b="1" dirty="0">
                <a:latin typeface="Calibri" panose="020F0502020204030204" charset="0"/>
                <a:ea typeface="宋体" panose="02010600030101010101" pitchFamily="2" charset="-122"/>
              </a:rPr>
              <a:t>一册书          一支铅笔</a:t>
            </a:r>
            <a:endParaRPr lang="zh-CN" altLang="en-US" sz="5400" b="1" dirty="0">
              <a:latin typeface="Calibri" panose="020F050202020403020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4800" b="1" dirty="0">
                <a:latin typeface="Calibri" panose="020F0502020204030204" charset="0"/>
                <a:ea typeface="宋体" panose="02010600030101010101" pitchFamily="2" charset="-122"/>
              </a:rPr>
              <a:t>一棵树             一架飞机</a:t>
            </a:r>
            <a:endParaRPr lang="zh-CN" altLang="en-US" sz="4800" b="1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880428" y="100996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教学量词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8160" y="1664970"/>
            <a:ext cx="5182235" cy="44646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2055" y="1664970"/>
            <a:ext cx="5250815" cy="44653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275205" y="6221730"/>
            <a:ext cx="166814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三辆汽车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8223885" y="6221730"/>
            <a:ext cx="166814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两支笔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教学量词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90445" y="6221730"/>
            <a:ext cx="166814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四本书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8101965" y="6221730"/>
            <a:ext cx="166814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一棵树</a:t>
            </a:r>
            <a:endParaRPr lang="zh-CN" altLang="en-US" sz="2800" b="1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8365" y="1817370"/>
            <a:ext cx="4213225" cy="42132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9455" y="1259840"/>
            <a:ext cx="5576570" cy="4338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教学量词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75205" y="6221730"/>
            <a:ext cx="166814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两架飞机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8223885" y="6221730"/>
            <a:ext cx="166814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四匹马</a:t>
            </a:r>
            <a:endParaRPr lang="zh-CN" altLang="en-US" sz="2800" b="1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8160" y="1664970"/>
            <a:ext cx="5035550" cy="41249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8490" y="1468120"/>
            <a:ext cx="4422140" cy="4321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教学量词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0090" y="2083435"/>
            <a:ext cx="10751185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/>
              <a:t>“</a:t>
            </a:r>
            <a:r>
              <a:rPr lang="zh-CN" altLang="en-US" sz="4000" b="1">
                <a:solidFill>
                  <a:srgbClr val="FF0000"/>
                </a:solidFill>
              </a:rPr>
              <a:t>辆、匹、本、支、棵、架</a:t>
            </a:r>
            <a:r>
              <a:rPr lang="zh-CN" altLang="en-US" sz="4000" b="1"/>
              <a:t>”这些字有什么共同特点？</a:t>
            </a:r>
            <a:endParaRPr lang="zh-CN" altLang="en-US" sz="4000" b="1"/>
          </a:p>
        </p:txBody>
      </p:sp>
      <p:sp>
        <p:nvSpPr>
          <p:cNvPr id="3" name="文本框 2"/>
          <p:cNvSpPr txBox="1"/>
          <p:nvPr/>
        </p:nvSpPr>
        <p:spPr>
          <a:xfrm>
            <a:off x="720090" y="3696970"/>
            <a:ext cx="10751185" cy="2103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</a:rPr>
              <a:t>量词</a:t>
            </a:r>
            <a:r>
              <a:rPr lang="zh-CN" altLang="en-US" sz="4400" b="1"/>
              <a:t>用来表示</a:t>
            </a:r>
            <a:r>
              <a:rPr lang="zh-CN" altLang="en-US" sz="4400" b="1">
                <a:solidFill>
                  <a:srgbClr val="FF0000"/>
                </a:solidFill>
              </a:rPr>
              <a:t>人、事物或动作</a:t>
            </a:r>
            <a:r>
              <a:rPr lang="zh-CN" altLang="en-US" sz="4400" b="1"/>
              <a:t>的</a:t>
            </a:r>
            <a:r>
              <a:rPr lang="zh-CN" altLang="en-US" sz="4400" b="1">
                <a:solidFill>
                  <a:srgbClr val="FF0000"/>
                </a:solidFill>
              </a:rPr>
              <a:t>数量单位</a:t>
            </a:r>
            <a:r>
              <a:rPr lang="zh-CN" altLang="en-US" sz="4400" b="1"/>
              <a:t>的词。但是量词可不能乱用的哦，要用的恰当、准确。</a:t>
            </a:r>
            <a:endParaRPr lang="zh-CN" altLang="en-US" sz="4400" b="1"/>
          </a:p>
        </p:txBody>
      </p:sp>
      <p:pic>
        <p:nvPicPr>
          <p:cNvPr id="4" name="图片 3" descr="741ab11957c282575734d71c169cfdd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06405" y="101600"/>
            <a:ext cx="1506220" cy="1882775"/>
          </a:xfrm>
          <a:prstGeom prst="rect">
            <a:avLst/>
          </a:prstGeom>
        </p:spPr>
      </p:pic>
      <p:pic>
        <p:nvPicPr>
          <p:cNvPr id="8" name="图片 7" descr="741ab11957c282575734d71c169cfdd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89285" y="5211445"/>
            <a:ext cx="1323340" cy="1654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教学量词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8160" y="1741170"/>
            <a:ext cx="107511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/>
              <a:t> </a:t>
            </a:r>
            <a:r>
              <a:rPr lang="zh-CN" altLang="en-US" sz="3600" b="1"/>
              <a:t>观察是否搭配正确，不正确的找出错误并改正。</a:t>
            </a:r>
            <a:endParaRPr lang="zh-CN" altLang="en-US" sz="3600" b="1"/>
          </a:p>
        </p:txBody>
      </p:sp>
      <p:sp>
        <p:nvSpPr>
          <p:cNvPr id="3" name="文本框 2"/>
          <p:cNvSpPr txBox="1"/>
          <p:nvPr/>
        </p:nvSpPr>
        <p:spPr>
          <a:xfrm>
            <a:off x="720090" y="2756535"/>
            <a:ext cx="10751185" cy="3749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4000" b="1"/>
              <a:t>一</a:t>
            </a:r>
            <a:r>
              <a:rPr lang="zh-CN" altLang="en-US" sz="4000" b="1">
                <a:solidFill>
                  <a:srgbClr val="FF0000"/>
                </a:solidFill>
              </a:rPr>
              <a:t>张</a:t>
            </a:r>
            <a:r>
              <a:rPr lang="zh-CN" altLang="en-US" sz="4000" b="1"/>
              <a:t>书本、                            一</a:t>
            </a:r>
            <a:r>
              <a:rPr lang="zh-CN" altLang="en-US" sz="4000" b="1">
                <a:solidFill>
                  <a:srgbClr val="FF0000"/>
                </a:solidFill>
              </a:rPr>
              <a:t>只</a:t>
            </a:r>
            <a:r>
              <a:rPr lang="zh-CN" altLang="en-US" sz="4000" b="1"/>
              <a:t>糖果、</a:t>
            </a:r>
            <a:endParaRPr lang="zh-CN" altLang="en-US" sz="4000" b="1"/>
          </a:p>
          <a:p>
            <a:pPr>
              <a:lnSpc>
                <a:spcPct val="150000"/>
              </a:lnSpc>
            </a:pPr>
            <a:r>
              <a:rPr lang="zh-CN" altLang="en-US" sz="4000" b="1"/>
              <a:t>一</a:t>
            </a:r>
            <a:r>
              <a:rPr lang="zh-CN" altLang="en-US" sz="4000" b="1">
                <a:solidFill>
                  <a:srgbClr val="FF0000"/>
                </a:solidFill>
              </a:rPr>
              <a:t>条</a:t>
            </a:r>
            <a:r>
              <a:rPr lang="zh-CN" altLang="en-US" sz="4000" b="1"/>
              <a:t>人、                                一</a:t>
            </a:r>
            <a:r>
              <a:rPr lang="zh-CN" altLang="en-US" sz="4000" b="1">
                <a:solidFill>
                  <a:srgbClr val="FF0000"/>
                </a:solidFill>
              </a:rPr>
              <a:t>个</a:t>
            </a:r>
            <a:r>
              <a:rPr lang="zh-CN" altLang="en-US" sz="4000" b="1"/>
              <a:t>杯子、</a:t>
            </a:r>
            <a:endParaRPr lang="zh-CN" altLang="en-US" sz="4000" b="1"/>
          </a:p>
          <a:p>
            <a:pPr>
              <a:lnSpc>
                <a:spcPct val="150000"/>
              </a:lnSpc>
            </a:pPr>
            <a:r>
              <a:rPr lang="zh-CN" altLang="en-US" sz="4000" b="1"/>
              <a:t>两</a:t>
            </a:r>
            <a:r>
              <a:rPr lang="zh-CN" altLang="en-US" sz="4000" b="1">
                <a:solidFill>
                  <a:srgbClr val="FF0000"/>
                </a:solidFill>
              </a:rPr>
              <a:t>棵</a:t>
            </a:r>
            <a:r>
              <a:rPr lang="zh-CN" altLang="en-US" sz="4000" b="1"/>
              <a:t>飞机、                            五</a:t>
            </a:r>
            <a:r>
              <a:rPr lang="zh-CN" altLang="en-US" sz="4000" b="1">
                <a:solidFill>
                  <a:srgbClr val="FF0000"/>
                </a:solidFill>
              </a:rPr>
              <a:t>匹</a:t>
            </a:r>
            <a:r>
              <a:rPr lang="zh-CN" altLang="en-US" sz="4000" b="1"/>
              <a:t>布、</a:t>
            </a:r>
            <a:endParaRPr lang="zh-CN" altLang="en-US" sz="4000" b="1"/>
          </a:p>
          <a:p>
            <a:pPr>
              <a:lnSpc>
                <a:spcPct val="150000"/>
              </a:lnSpc>
            </a:pPr>
            <a:r>
              <a:rPr lang="zh-CN" altLang="en-US" sz="4000" b="1"/>
              <a:t>三</a:t>
            </a:r>
            <a:r>
              <a:rPr lang="zh-CN" altLang="en-US" sz="4000" b="1">
                <a:solidFill>
                  <a:srgbClr val="FF0000"/>
                </a:solidFill>
              </a:rPr>
              <a:t>册</a:t>
            </a:r>
            <a:r>
              <a:rPr lang="zh-CN" altLang="en-US" sz="4000" b="1"/>
              <a:t>铅笔、                            一</a:t>
            </a:r>
            <a:r>
              <a:rPr lang="zh-CN" altLang="en-US" sz="4000" b="1">
                <a:solidFill>
                  <a:srgbClr val="FF0000"/>
                </a:solidFill>
              </a:rPr>
              <a:t>架</a:t>
            </a:r>
            <a:r>
              <a:rPr lang="zh-CN" altLang="en-US" sz="4000" b="1"/>
              <a:t>汽车、</a:t>
            </a:r>
            <a:endParaRPr lang="zh-CN" altLang="en-US" sz="4000" b="1"/>
          </a:p>
        </p:txBody>
      </p:sp>
      <p:pic>
        <p:nvPicPr>
          <p:cNvPr id="4" name="图片 3" descr="741ab11957c282575734d71c169cfdd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17025" y="3266440"/>
            <a:ext cx="2590800" cy="3239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114550" y="738505"/>
            <a:ext cx="2937510" cy="11887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7200" b="1" i="0" u="none" strike="noStrike" kern="1200" cap="none" spc="0" normalizeH="0" baseline="0" noProof="1">
                <a:ln>
                  <a:noFill/>
                </a:ln>
                <a:blipFill>
                  <a:blip r:embed="rId2"/>
                  <a:stretch>
                    <a:fillRect/>
                  </a:stretch>
                </a:blip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找朋友</a:t>
            </a:r>
            <a:endParaRPr kumimoji="0" lang="zh-CN" altLang="en-US" sz="7200" b="1" i="0" u="none" strike="noStrike" kern="1200" cap="none" spc="0" normalizeH="0" baseline="0" noProof="1">
              <a:ln>
                <a:noFill/>
              </a:ln>
              <a:blipFill>
                <a:blip r:embed="rId2"/>
                <a:stretch>
                  <a:fillRect/>
                </a:stretch>
              </a:blip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1" name="文本框 2"/>
          <p:cNvSpPr txBox="1"/>
          <p:nvPr/>
        </p:nvSpPr>
        <p:spPr>
          <a:xfrm>
            <a:off x="1708150" y="2165350"/>
            <a:ext cx="88011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5400" dirty="0">
                <a:latin typeface="Arial" panose="020B0604020202020204" pitchFamily="34" charset="0"/>
                <a:ea typeface="宋体" panose="02010600030101010101" pitchFamily="2" charset="-122"/>
              </a:rPr>
              <a:t>N  R  D  T  L  A  B G  H  E Q</a:t>
            </a:r>
            <a:endParaRPr lang="en-US" altLang="zh-CN" sz="5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2" name="文本框 3"/>
          <p:cNvSpPr txBox="1"/>
          <p:nvPr/>
        </p:nvSpPr>
        <p:spPr>
          <a:xfrm>
            <a:off x="1736725" y="4359275"/>
            <a:ext cx="8626475" cy="10744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6000" b="1" dirty="0">
                <a:latin typeface="Malgun Gothic Semilight" panose="020B0502040204020203" charset="-122"/>
                <a:ea typeface="Malgun Gothic Semilight" panose="020B0502040204020203" charset="-122"/>
              </a:rPr>
              <a:t>b  d  l  e  g  n  q  r  t  a  h</a:t>
            </a:r>
            <a:endParaRPr lang="en-US" altLang="zh-CN" sz="6000" b="1" dirty="0">
              <a:latin typeface="Malgun Gothic Semilight" panose="020B0502040204020203" charset="-122"/>
              <a:ea typeface="Malgun Gothic Semilight" panose="020B0502040204020203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198053" y="2723714"/>
            <a:ext cx="3749496" cy="2218993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035300" y="2827020"/>
            <a:ext cx="4603750" cy="193040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2932430" y="2827020"/>
            <a:ext cx="788670" cy="185928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572635" y="2827020"/>
            <a:ext cx="3834765" cy="1871345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3689350" y="2827020"/>
            <a:ext cx="1720850" cy="181229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112510" y="2827020"/>
            <a:ext cx="3004820" cy="197739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2033905" y="2827020"/>
            <a:ext cx="4891405" cy="191389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5285740" y="2827020"/>
            <a:ext cx="2353310" cy="194945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8486140" y="2827020"/>
            <a:ext cx="1423035" cy="1925955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4410710" y="2827020"/>
            <a:ext cx="4943475" cy="1961515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7035800" y="2877820"/>
            <a:ext cx="2999740" cy="188722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  <p:bldP spid="717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7" name="椭圆 26"/>
          <p:cNvSpPr/>
          <p:nvPr/>
        </p:nvSpPr>
        <p:spPr>
          <a:xfrm>
            <a:off x="7739698" y="1717040"/>
            <a:ext cx="4248150" cy="2881313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249805" y="1718945"/>
            <a:ext cx="4248150" cy="287972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同侧圆角矩形 1"/>
          <p:cNvSpPr/>
          <p:nvPr/>
        </p:nvSpPr>
        <p:spPr bwMode="auto">
          <a:xfrm>
            <a:off x="479108" y="296863"/>
            <a:ext cx="2303463" cy="515938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字词句运用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6389" name="TextBox 3"/>
          <p:cNvSpPr txBox="1"/>
          <p:nvPr/>
        </p:nvSpPr>
        <p:spPr>
          <a:xfrm>
            <a:off x="2249805" y="2869883"/>
            <a:ext cx="93503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dirty="0">
                <a:latin typeface="Calibri" panose="020F0502020204030204" charset="0"/>
                <a:ea typeface="宋体" panose="02010600030101010101" pitchFamily="2" charset="-122"/>
              </a:rPr>
              <a:t> </a:t>
            </a:r>
            <a:r>
              <a:rPr lang="zh-CN" altLang="en-US" sz="3600" dirty="0">
                <a:latin typeface="Calibri" panose="020F0502020204030204" charset="0"/>
                <a:ea typeface="宋体" panose="02010600030101010101" pitchFamily="2" charset="-122"/>
              </a:rPr>
              <a:t>明</a:t>
            </a:r>
            <a:endParaRPr lang="zh-CN" altLang="en-US" sz="36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>
            <a:off x="479108" y="957263"/>
            <a:ext cx="2303463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391" name="TextBox 6"/>
          <p:cNvSpPr txBox="1"/>
          <p:nvPr/>
        </p:nvSpPr>
        <p:spPr>
          <a:xfrm>
            <a:off x="5069205" y="813435"/>
            <a:ext cx="4794885" cy="701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4000" b="1" dirty="0">
                <a:latin typeface="Calibri" panose="020F0502020204030204" charset="0"/>
                <a:ea typeface="宋体" panose="02010600030101010101" pitchFamily="2" charset="-122"/>
              </a:rPr>
              <a:t>读一读，想一想</a:t>
            </a:r>
            <a:endParaRPr lang="zh-CN" altLang="en-US" sz="4000" b="1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6392" name="TextBox 16"/>
          <p:cNvSpPr txBox="1"/>
          <p:nvPr/>
        </p:nvSpPr>
        <p:spPr>
          <a:xfrm>
            <a:off x="3400743" y="2077720"/>
            <a:ext cx="9366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dirty="0">
                <a:latin typeface="Calibri" panose="020F0502020204030204" charset="0"/>
                <a:ea typeface="宋体" panose="02010600030101010101" pitchFamily="2" charset="-122"/>
              </a:rPr>
              <a:t> </a:t>
            </a:r>
            <a:r>
              <a:rPr lang="zh-CN" altLang="en-US" sz="3600" dirty="0">
                <a:latin typeface="Calibri" panose="020F0502020204030204" charset="0"/>
                <a:ea typeface="宋体" panose="02010600030101010101" pitchFamily="2" charset="-122"/>
              </a:rPr>
              <a:t>星</a:t>
            </a:r>
            <a:endParaRPr lang="zh-CN" altLang="en-US" sz="36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6393" name="TextBox 17"/>
          <p:cNvSpPr txBox="1"/>
          <p:nvPr/>
        </p:nvSpPr>
        <p:spPr>
          <a:xfrm>
            <a:off x="4534218" y="2077720"/>
            <a:ext cx="9366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dirty="0">
                <a:latin typeface="Calibri" panose="020F0502020204030204" charset="0"/>
                <a:ea typeface="宋体" panose="02010600030101010101" pitchFamily="2" charset="-122"/>
              </a:rPr>
              <a:t> </a:t>
            </a:r>
            <a:r>
              <a:rPr lang="zh-CN" altLang="en-US" sz="3600" dirty="0">
                <a:latin typeface="Calibri" panose="020F0502020204030204" charset="0"/>
                <a:ea typeface="宋体" panose="02010600030101010101" pitchFamily="2" charset="-122"/>
              </a:rPr>
              <a:t>早</a:t>
            </a:r>
            <a:endParaRPr lang="zh-CN" altLang="en-US" sz="36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6394" name="TextBox 18"/>
          <p:cNvSpPr txBox="1"/>
          <p:nvPr/>
        </p:nvSpPr>
        <p:spPr>
          <a:xfrm>
            <a:off x="5705793" y="2798445"/>
            <a:ext cx="935037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dirty="0">
                <a:latin typeface="Calibri" panose="020F0502020204030204" charset="0"/>
                <a:ea typeface="宋体" panose="02010600030101010101" pitchFamily="2" charset="-122"/>
              </a:rPr>
              <a:t> </a:t>
            </a:r>
            <a:r>
              <a:rPr lang="zh-CN" altLang="en-US" sz="3600" dirty="0">
                <a:latin typeface="Calibri" panose="020F0502020204030204" charset="0"/>
                <a:ea typeface="宋体" panose="02010600030101010101" pitchFamily="2" charset="-122"/>
              </a:rPr>
              <a:t>阳</a:t>
            </a:r>
            <a:endParaRPr lang="zh-CN" altLang="en-US" sz="36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6395" name="TextBox 19"/>
          <p:cNvSpPr txBox="1"/>
          <p:nvPr/>
        </p:nvSpPr>
        <p:spPr>
          <a:xfrm>
            <a:off x="3905568" y="3662045"/>
            <a:ext cx="935037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dirty="0">
                <a:latin typeface="Calibri" panose="020F0502020204030204" charset="0"/>
                <a:ea typeface="宋体" panose="02010600030101010101" pitchFamily="2" charset="-122"/>
              </a:rPr>
              <a:t> </a:t>
            </a:r>
            <a:r>
              <a:rPr lang="zh-CN" altLang="en-US" sz="3600" dirty="0">
                <a:latin typeface="Calibri" panose="020F0502020204030204" charset="0"/>
                <a:ea typeface="宋体" panose="02010600030101010101" pitchFamily="2" charset="-122"/>
              </a:rPr>
              <a:t>日</a:t>
            </a:r>
            <a:endParaRPr lang="zh-CN" altLang="en-US" sz="36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6396" name="TextBox 20"/>
          <p:cNvSpPr txBox="1"/>
          <p:nvPr/>
        </p:nvSpPr>
        <p:spPr>
          <a:xfrm>
            <a:off x="7776210" y="2760028"/>
            <a:ext cx="9366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dirty="0">
                <a:latin typeface="Calibri" panose="020F0502020204030204" charset="0"/>
                <a:ea typeface="宋体" panose="02010600030101010101" pitchFamily="2" charset="-122"/>
              </a:rPr>
              <a:t> </a:t>
            </a:r>
            <a:r>
              <a:rPr lang="zh-CN" altLang="en-US" sz="3600" dirty="0">
                <a:latin typeface="Calibri" panose="020F0502020204030204" charset="0"/>
                <a:ea typeface="宋体" panose="02010600030101010101" pitchFamily="2" charset="-122"/>
              </a:rPr>
              <a:t>过</a:t>
            </a:r>
            <a:endParaRPr lang="zh-CN" altLang="en-US" sz="36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6397" name="TextBox 21"/>
          <p:cNvSpPr txBox="1"/>
          <p:nvPr/>
        </p:nvSpPr>
        <p:spPr>
          <a:xfrm>
            <a:off x="8928735" y="1969453"/>
            <a:ext cx="93503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dirty="0">
                <a:latin typeface="Calibri" panose="020F0502020204030204" charset="0"/>
                <a:ea typeface="宋体" panose="02010600030101010101" pitchFamily="2" charset="-122"/>
              </a:rPr>
              <a:t> </a:t>
            </a:r>
            <a:r>
              <a:rPr lang="zh-CN" altLang="en-US" sz="3600" dirty="0">
                <a:latin typeface="Calibri" panose="020F0502020204030204" charset="0"/>
                <a:ea typeface="宋体" panose="02010600030101010101" pitchFamily="2" charset="-122"/>
              </a:rPr>
              <a:t>时</a:t>
            </a:r>
            <a:endParaRPr lang="zh-CN" altLang="en-US" sz="36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6398" name="TextBox 22"/>
          <p:cNvSpPr txBox="1"/>
          <p:nvPr/>
        </p:nvSpPr>
        <p:spPr>
          <a:xfrm>
            <a:off x="10062210" y="1969453"/>
            <a:ext cx="9366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dirty="0">
                <a:latin typeface="Calibri" panose="020F0502020204030204" charset="0"/>
                <a:ea typeface="宋体" panose="02010600030101010101" pitchFamily="2" charset="-122"/>
              </a:rPr>
              <a:t> </a:t>
            </a:r>
            <a:r>
              <a:rPr lang="zh-CN" altLang="en-US" sz="3600" dirty="0">
                <a:latin typeface="Calibri" panose="020F0502020204030204" charset="0"/>
                <a:ea typeface="宋体" panose="02010600030101010101" pitchFamily="2" charset="-122"/>
              </a:rPr>
              <a:t>对</a:t>
            </a:r>
            <a:endParaRPr lang="zh-CN" altLang="en-US" sz="36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6399" name="TextBox 23"/>
          <p:cNvSpPr txBox="1"/>
          <p:nvPr/>
        </p:nvSpPr>
        <p:spPr>
          <a:xfrm>
            <a:off x="11138535" y="2793365"/>
            <a:ext cx="9366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dirty="0">
                <a:latin typeface="Calibri" panose="020F0502020204030204" charset="0"/>
                <a:ea typeface="宋体" panose="02010600030101010101" pitchFamily="2" charset="-122"/>
              </a:rPr>
              <a:t> </a:t>
            </a:r>
            <a:r>
              <a:rPr lang="zh-CN" altLang="en-US" sz="3600" dirty="0">
                <a:latin typeface="Calibri" panose="020F0502020204030204" charset="0"/>
                <a:ea typeface="宋体" panose="02010600030101010101" pitchFamily="2" charset="-122"/>
              </a:rPr>
              <a:t>村</a:t>
            </a:r>
            <a:endParaRPr lang="zh-CN" altLang="en-US" sz="36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6400" name="TextBox 24"/>
          <p:cNvSpPr txBox="1"/>
          <p:nvPr/>
        </p:nvSpPr>
        <p:spPr>
          <a:xfrm>
            <a:off x="9431973" y="3552190"/>
            <a:ext cx="9366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dirty="0">
                <a:latin typeface="Calibri" panose="020F0502020204030204" charset="0"/>
                <a:ea typeface="宋体" panose="02010600030101010101" pitchFamily="2" charset="-122"/>
              </a:rPr>
              <a:t> </a:t>
            </a:r>
            <a:r>
              <a:rPr lang="zh-CN" altLang="en-US" sz="3600" dirty="0">
                <a:latin typeface="Calibri" panose="020F0502020204030204" charset="0"/>
                <a:ea typeface="宋体" panose="02010600030101010101" pitchFamily="2" charset="-122"/>
              </a:rPr>
              <a:t>寸</a:t>
            </a:r>
            <a:endParaRPr lang="zh-CN" altLang="en-US" sz="36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16401" name="图片 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35150" y="4865688"/>
            <a:ext cx="720725" cy="14398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402" name="TextBox 25"/>
          <p:cNvSpPr txBox="1"/>
          <p:nvPr/>
        </p:nvSpPr>
        <p:spPr>
          <a:xfrm>
            <a:off x="5342573" y="4866005"/>
            <a:ext cx="40894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dirty="0">
                <a:latin typeface="Calibri" panose="020F0502020204030204" charset="0"/>
                <a:ea typeface="宋体" panose="02010600030101010101" pitchFamily="2" charset="-122"/>
              </a:rPr>
              <a:t>你发现了什么？</a:t>
            </a:r>
            <a:endParaRPr lang="zh-CN" altLang="en-US" sz="36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71500" y="93980"/>
            <a:ext cx="2937510" cy="11887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7200" b="1" i="0" u="none" strike="noStrike" kern="1200" cap="none" spc="0" normalizeH="0" baseline="0" noProof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展示台</a:t>
            </a:r>
            <a:endParaRPr kumimoji="0" lang="zh-CN" altLang="en-US" sz="7200" b="1" i="0" u="none" strike="noStrike" kern="1200" cap="none" spc="0" normalizeH="0" baseline="0" noProof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5" name="文本框 2"/>
          <p:cNvSpPr txBox="1"/>
          <p:nvPr/>
        </p:nvSpPr>
        <p:spPr>
          <a:xfrm>
            <a:off x="3080068" y="1097280"/>
            <a:ext cx="6837362" cy="46634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6000" b="1" dirty="0">
                <a:latin typeface="仿宋" panose="02010609060101010101" charset="-122"/>
                <a:ea typeface="仿宋" panose="02010609060101010101" charset="-122"/>
              </a:rPr>
              <a:t>减法     计算    算式     排列     品德     家庭     姿势     尊重    经历     预防</a:t>
            </a:r>
            <a:endParaRPr lang="zh-CN" altLang="en-US" sz="6000" b="1" dirty="0"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195" grpId="1"/>
      <p:bldP spid="8195" grpId="2"/>
      <p:bldP spid="8195" grpId="3"/>
      <p:bldP spid="8195" grpId="4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8260" y="69215"/>
            <a:ext cx="12098020" cy="67519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17950" y="-10160"/>
            <a:ext cx="3855720" cy="11887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7200" b="1" i="0" u="none" strike="noStrike" kern="1200" cap="none" spc="0" normalizeH="0" baseline="0" noProof="1">
                <a:ln>
                  <a:noFill/>
                </a:ln>
                <a:blipFill>
                  <a:blip r:embed="rId2"/>
                  <a:stretch>
                    <a:fillRect/>
                  </a:stretch>
                </a:blip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热身训练</a:t>
            </a:r>
            <a:endParaRPr kumimoji="0" lang="zh-CN" altLang="zh-CN" sz="7200" b="1" i="0" u="none" strike="noStrike" kern="1200" cap="none" spc="0" normalizeH="0" baseline="0" noProof="1">
              <a:ln>
                <a:noFill/>
              </a:ln>
              <a:blipFill>
                <a:blip r:embed="rId2"/>
                <a:stretch>
                  <a:fillRect/>
                </a:stretch>
              </a:blip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4" name="文本框 1"/>
          <p:cNvSpPr txBox="1"/>
          <p:nvPr/>
        </p:nvSpPr>
        <p:spPr>
          <a:xfrm>
            <a:off x="1660843" y="992188"/>
            <a:ext cx="8869362" cy="5029200"/>
          </a:xfrm>
          <a:prstGeom prst="rect">
            <a:avLst/>
          </a:prstGeom>
          <a:solidFill>
            <a:schemeClr val="bg2">
              <a:alpha val="79000"/>
            </a:schemeClr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5400" dirty="0">
                <a:latin typeface="Arial" panose="020B0604020202020204" pitchFamily="34" charset="0"/>
                <a:ea typeface="宋体" panose="02010600030101010101" pitchFamily="2" charset="-122"/>
              </a:rPr>
              <a:t>一（   ）鸟      一（   ）山    </a:t>
            </a:r>
            <a:endParaRPr lang="zh-CN" altLang="en-US" sz="5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5400" dirty="0">
                <a:latin typeface="Arial" panose="020B0604020202020204" pitchFamily="34" charset="0"/>
                <a:ea typeface="宋体" panose="02010600030101010101" pitchFamily="2" charset="-122"/>
              </a:rPr>
              <a:t>一（   ）河      一（   ）鸭</a:t>
            </a:r>
            <a:endParaRPr lang="zh-CN" altLang="en-US" sz="5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5400" dirty="0">
                <a:latin typeface="Arial" panose="020B0604020202020204" pitchFamily="34" charset="0"/>
                <a:ea typeface="宋体" panose="02010600030101010101" pitchFamily="2" charset="-122"/>
              </a:rPr>
              <a:t>一（   ）彩虹  一（   ）苹果        一（   ）枣      一（   ）杏     </a:t>
            </a:r>
            <a:endParaRPr lang="zh-CN" altLang="en-US" sz="5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5400" dirty="0">
                <a:latin typeface="Arial" panose="020B0604020202020204" pitchFamily="34" charset="0"/>
                <a:ea typeface="宋体" panose="02010600030101010101" pitchFamily="2" charset="-122"/>
              </a:rPr>
              <a:t>一（   ）牛      一（   ）花   </a:t>
            </a:r>
            <a:endParaRPr lang="zh-CN" altLang="en-US" sz="5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5400" dirty="0">
                <a:latin typeface="Arial" panose="020B0604020202020204" pitchFamily="34" charset="0"/>
                <a:ea typeface="宋体" panose="02010600030101010101" pitchFamily="2" charset="-122"/>
              </a:rPr>
              <a:t>一（   ）云</a:t>
            </a:r>
            <a:endParaRPr lang="zh-CN" altLang="en-US" sz="5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5" name="文本框 2"/>
          <p:cNvSpPr txBox="1"/>
          <p:nvPr/>
        </p:nvSpPr>
        <p:spPr>
          <a:xfrm>
            <a:off x="2881313" y="992188"/>
            <a:ext cx="6735762" cy="5029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zh-CN" sz="5400" dirty="0">
                <a:latin typeface="Arial" panose="020B0604020202020204" pitchFamily="34" charset="0"/>
                <a:ea typeface="宋体" panose="02010600030101010101" pitchFamily="2" charset="-122"/>
              </a:rPr>
              <a:t>只                    座</a:t>
            </a:r>
            <a:endParaRPr lang="zh-CN" altLang="zh-CN" sz="5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zh-CN" sz="5400" dirty="0">
                <a:latin typeface="Arial" panose="020B0604020202020204" pitchFamily="34" charset="0"/>
                <a:ea typeface="宋体" panose="02010600030101010101" pitchFamily="2" charset="-122"/>
              </a:rPr>
              <a:t>条                    群</a:t>
            </a:r>
            <a:endParaRPr lang="zh-CN" altLang="zh-CN" sz="5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zh-CN" sz="5400" dirty="0">
                <a:latin typeface="Arial" panose="020B0604020202020204" pitchFamily="34" charset="0"/>
                <a:ea typeface="宋体" panose="02010600030101010101" pitchFamily="2" charset="-122"/>
              </a:rPr>
              <a:t>道                    个</a:t>
            </a:r>
            <a:endParaRPr lang="zh-CN" altLang="zh-CN" sz="5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zh-CN" sz="5400" dirty="0">
                <a:latin typeface="Arial" panose="020B0604020202020204" pitchFamily="34" charset="0"/>
                <a:ea typeface="宋体" panose="02010600030101010101" pitchFamily="2" charset="-122"/>
              </a:rPr>
              <a:t>颗                    堆</a:t>
            </a:r>
            <a:endParaRPr lang="zh-CN" altLang="zh-CN" sz="5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zh-CN" sz="5400" dirty="0">
                <a:latin typeface="Arial" panose="020B0604020202020204" pitchFamily="34" charset="0"/>
                <a:ea typeface="宋体" panose="02010600030101010101" pitchFamily="2" charset="-122"/>
              </a:rPr>
              <a:t>头                    朵</a:t>
            </a:r>
            <a:endParaRPr lang="zh-CN" altLang="zh-CN" sz="5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zh-CN" sz="5400" dirty="0">
                <a:latin typeface="Arial" panose="020B0604020202020204" pitchFamily="34" charset="0"/>
                <a:ea typeface="宋体" panose="02010600030101010101" pitchFamily="2" charset="-122"/>
              </a:rPr>
              <a:t>片</a:t>
            </a:r>
            <a:endParaRPr lang="zh-CN" altLang="zh-CN" sz="5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  <p:bldP spid="307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90" y="52705"/>
            <a:ext cx="12098020" cy="675195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532505" y="52705"/>
            <a:ext cx="6013450" cy="6675120"/>
          </a:xfrm>
          <a:prstGeom prst="rect">
            <a:avLst/>
          </a:prstGeom>
          <a:solidFill>
            <a:schemeClr val="bg2">
              <a:alpha val="79000"/>
            </a:schemeClr>
          </a:solidFill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4800" b="1"/>
              <a:t>春晓</a:t>
            </a:r>
            <a:endParaRPr lang="zh-CN" altLang="en-US" sz="4800" b="1"/>
          </a:p>
          <a:p>
            <a:pPr algn="ctr">
              <a:lnSpc>
                <a:spcPct val="150000"/>
              </a:lnSpc>
            </a:pPr>
            <a:r>
              <a:rPr lang="zh-CN" altLang="en-US" sz="4800">
                <a:latin typeface="仿宋" panose="02010609060101010101" charset="-122"/>
                <a:ea typeface="仿宋" panose="02010609060101010101" charset="-122"/>
              </a:rPr>
              <a:t>孟浩然</a:t>
            </a:r>
            <a:endParaRPr lang="zh-CN" altLang="en-US" sz="4800">
              <a:latin typeface="仿宋" panose="02010609060101010101" charset="-122"/>
              <a:ea typeface="仿宋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800" b="1"/>
              <a:t>春眠不觉晓，</a:t>
            </a:r>
            <a:endParaRPr lang="zh-CN" altLang="en-US" sz="4800" b="1"/>
          </a:p>
          <a:p>
            <a:pPr algn="ctr">
              <a:lnSpc>
                <a:spcPct val="150000"/>
              </a:lnSpc>
            </a:pPr>
            <a:r>
              <a:rPr lang="zh-CN" altLang="en-US" sz="4800" b="1"/>
              <a:t>处处闻啼鸟。</a:t>
            </a:r>
            <a:endParaRPr lang="zh-CN" altLang="en-US" sz="4800" b="1"/>
          </a:p>
          <a:p>
            <a:pPr algn="ctr">
              <a:lnSpc>
                <a:spcPct val="150000"/>
              </a:lnSpc>
            </a:pPr>
            <a:r>
              <a:rPr lang="zh-CN" altLang="en-US" sz="4800" b="1"/>
              <a:t>夜来风雨声，</a:t>
            </a:r>
            <a:endParaRPr lang="zh-CN" altLang="en-US" sz="4800" b="1"/>
          </a:p>
          <a:p>
            <a:pPr algn="ctr">
              <a:lnSpc>
                <a:spcPct val="150000"/>
              </a:lnSpc>
            </a:pPr>
            <a:r>
              <a:rPr lang="zh-CN" altLang="en-US" sz="4800" b="1"/>
              <a:t>花落知多少。</a:t>
            </a:r>
            <a:endParaRPr lang="zh-CN" altLang="en-US" sz="48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4166235" y="5806440"/>
            <a:ext cx="1005205" cy="701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>
                <a:solidFill>
                  <a:srgbClr val="FF0000"/>
                </a:solidFill>
                <a:cs typeface="Arial" panose="020B0604020202020204" pitchFamily="34" charset="0"/>
              </a:rPr>
              <a:t>→</a:t>
            </a:r>
            <a:endParaRPr lang="zh-CN" altLang="en-US" sz="400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66235" y="3703320"/>
            <a:ext cx="1005205" cy="701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>
                <a:solidFill>
                  <a:srgbClr val="FF0000"/>
                </a:solidFill>
                <a:cs typeface="Arial" panose="020B0604020202020204" pitchFamily="34" charset="0"/>
              </a:rPr>
              <a:t>→</a:t>
            </a:r>
            <a:endParaRPr lang="zh-CN" altLang="en-US" sz="400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66235" y="4404360"/>
            <a:ext cx="1005205" cy="701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>
                <a:solidFill>
                  <a:srgbClr val="FF0000"/>
                </a:solidFill>
                <a:cs typeface="Arial" panose="020B0604020202020204" pitchFamily="34" charset="0"/>
              </a:rPr>
              <a:t>→</a:t>
            </a:r>
            <a:endParaRPr lang="zh-CN" altLang="en-US" sz="400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66235" y="5105400"/>
            <a:ext cx="1005205" cy="701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>
                <a:solidFill>
                  <a:srgbClr val="FF0000"/>
                </a:solidFill>
                <a:cs typeface="Arial" panose="020B0604020202020204" pitchFamily="34" charset="0"/>
              </a:rPr>
              <a:t>→</a:t>
            </a:r>
            <a:endParaRPr lang="zh-CN" altLang="en-US" sz="400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185" y="-12700"/>
            <a:ext cx="11902440" cy="252412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06120" y="2026920"/>
            <a:ext cx="3460115" cy="4480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3200" b="1"/>
              <a:t>春晓</a:t>
            </a:r>
            <a:endParaRPr lang="zh-CN" altLang="en-US" sz="3200" b="1"/>
          </a:p>
          <a:p>
            <a:pPr algn="ctr">
              <a:lnSpc>
                <a:spcPct val="150000"/>
              </a:lnSpc>
            </a:pPr>
            <a:r>
              <a:rPr lang="zh-CN" altLang="en-US" sz="3200" b="1"/>
              <a:t>孟浩然</a:t>
            </a:r>
            <a:endParaRPr lang="zh-CN" altLang="en-US" sz="3200" b="1"/>
          </a:p>
          <a:p>
            <a:pPr algn="ctr">
              <a:lnSpc>
                <a:spcPct val="150000"/>
              </a:lnSpc>
            </a:pPr>
            <a:r>
              <a:rPr lang="zh-CN" altLang="en-US" sz="3200" b="1"/>
              <a:t>春眠不觉晓，</a:t>
            </a:r>
            <a:endParaRPr lang="zh-CN" altLang="en-US" sz="3200" b="1"/>
          </a:p>
          <a:p>
            <a:pPr algn="ctr">
              <a:lnSpc>
                <a:spcPct val="150000"/>
              </a:lnSpc>
            </a:pPr>
            <a:r>
              <a:rPr lang="zh-CN" altLang="en-US" sz="3200" b="1"/>
              <a:t>处处闻啼鸟。</a:t>
            </a:r>
            <a:endParaRPr lang="zh-CN" altLang="en-US" sz="3200" b="1"/>
          </a:p>
          <a:p>
            <a:pPr algn="ctr">
              <a:lnSpc>
                <a:spcPct val="150000"/>
              </a:lnSpc>
            </a:pPr>
            <a:r>
              <a:rPr lang="zh-CN" altLang="en-US" sz="3200" b="1"/>
              <a:t>夜来风雨声，</a:t>
            </a:r>
            <a:endParaRPr lang="zh-CN" altLang="en-US" sz="3200" b="1"/>
          </a:p>
          <a:p>
            <a:pPr algn="ctr">
              <a:lnSpc>
                <a:spcPct val="150000"/>
              </a:lnSpc>
            </a:pPr>
            <a:r>
              <a:rPr lang="zh-CN" altLang="en-US" sz="3200" b="1"/>
              <a:t>花落知多少。</a:t>
            </a:r>
            <a:endParaRPr lang="zh-CN" altLang="en-US" sz="3200" b="1"/>
          </a:p>
        </p:txBody>
      </p:sp>
      <p:sp>
        <p:nvSpPr>
          <p:cNvPr id="12" name="文本框 11"/>
          <p:cNvSpPr txBox="1"/>
          <p:nvPr/>
        </p:nvSpPr>
        <p:spPr>
          <a:xfrm>
            <a:off x="5340350" y="2766060"/>
            <a:ext cx="6645275" cy="4023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</a:rPr>
              <a:t>翻译：</a:t>
            </a:r>
            <a:endParaRPr lang="zh-CN" altLang="en-US" sz="3200" b="1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</a:rPr>
              <a:t>春天的早晨到处一派生机。</a:t>
            </a:r>
            <a:endParaRPr lang="zh-CN" altLang="en-US" sz="3200" b="1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</a:rPr>
              <a:t>鸟儿的歌唱把人从沉睡中唤醒。</a:t>
            </a:r>
            <a:endParaRPr lang="zh-CN" altLang="en-US" sz="3200" b="1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</a:rPr>
              <a:t>朦胧中记起昨晚的风声、雨声。</a:t>
            </a:r>
            <a:endParaRPr lang="zh-CN" altLang="en-US" sz="3200" b="1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</a:rPr>
              <a:t>不知道又有多少花儿被打落了。</a:t>
            </a:r>
            <a:endParaRPr lang="zh-CN" altLang="en-US" sz="3200" b="1">
              <a:solidFill>
                <a:srgbClr val="FF0000"/>
              </a:solidFill>
            </a:endParaRPr>
          </a:p>
          <a:p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日积月累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8160" y="1974850"/>
            <a:ext cx="44729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/>
              <a:t>“</a:t>
            </a:r>
            <a:r>
              <a:rPr lang="zh-CN" altLang="en-US" sz="3200" b="1">
                <a:sym typeface="+mn-ea"/>
              </a:rPr>
              <a:t>春晓</a:t>
            </a:r>
            <a:r>
              <a:rPr lang="en-US" altLang="zh-CN" sz="3200" b="1">
                <a:sym typeface="+mn-ea"/>
              </a:rPr>
              <a:t>”</a:t>
            </a:r>
            <a:r>
              <a:rPr lang="zh-CN" altLang="en-US" sz="3200" b="1">
                <a:sym typeface="+mn-ea"/>
              </a:rPr>
              <a:t>是什么意思？</a:t>
            </a:r>
            <a:endParaRPr lang="zh-CN" altLang="en-US" sz="3200" b="1"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9280" y="700405"/>
            <a:ext cx="6316345" cy="56248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18160" y="2741930"/>
            <a:ext cx="532638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sym typeface="+mn-ea"/>
              </a:rPr>
              <a:t>春天的早晨</a:t>
            </a:r>
            <a:endParaRPr lang="zh-CN" altLang="en-US" sz="32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9920" y="3707130"/>
            <a:ext cx="532638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ym typeface="+mn-ea"/>
              </a:rPr>
              <a:t>诗中写了春天的哪些景物？</a:t>
            </a:r>
            <a:endParaRPr lang="zh-CN" altLang="en-US" sz="3200" b="1"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9920" y="4672330"/>
            <a:ext cx="532638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sym typeface="+mn-ea"/>
              </a:rPr>
              <a:t>鸟、花、风雨声</a:t>
            </a:r>
            <a:endParaRPr lang="zh-CN" altLang="en-US" sz="32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贝瓦儿歌 春晓 儿歌视频_标清">
            <a:hlinkClick r:id="" action="ppaction://media"/>
          </p:cNvPr>
          <p:cNvPicPr/>
          <p:nvPr>
            <p:ph idx="1"/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80035" y="-3810"/>
            <a:ext cx="11632565" cy="6850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28255-131223141I0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0140" y="577215"/>
            <a:ext cx="9951720" cy="57042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621280" y="3276600"/>
            <a:ext cx="5257800" cy="2286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4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今天的你们很棒哦！明天继续加油！！</a:t>
            </a:r>
            <a:endParaRPr lang="zh-CN" altLang="en-US" sz="48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认识生字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" name="图片 1" descr="86958PICiE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535" y="5073015"/>
            <a:ext cx="1871345" cy="17653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373823" y="2350770"/>
            <a:ext cx="1887537" cy="1971358"/>
            <a:chOff x="-955824" y="1613560"/>
            <a:chExt cx="1887537" cy="1971358"/>
          </a:xfrm>
        </p:grpSpPr>
        <p:pic>
          <p:nvPicPr>
            <p:cNvPr id="12298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TextBox 4"/>
            <p:cNvSpPr txBox="1"/>
            <p:nvPr/>
          </p:nvSpPr>
          <p:spPr>
            <a:xfrm>
              <a:off x="-931463" y="1613560"/>
              <a:ext cx="1838325" cy="19202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辆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059815" y="1605280"/>
            <a:ext cx="2515870" cy="829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800" b="1"/>
              <a:t>    </a:t>
            </a:r>
            <a:r>
              <a:rPr lang="zh-CN" altLang="en-US" sz="4800" b="1"/>
              <a:t>liàng</a:t>
            </a:r>
            <a:endParaRPr lang="zh-CN" altLang="en-US" sz="4800" b="1"/>
          </a:p>
        </p:txBody>
      </p:sp>
      <p:sp>
        <p:nvSpPr>
          <p:cNvPr id="15" name="文本框 14"/>
          <p:cNvSpPr txBox="1"/>
          <p:nvPr/>
        </p:nvSpPr>
        <p:spPr>
          <a:xfrm>
            <a:off x="2087880" y="5544185"/>
            <a:ext cx="185864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笔顺</a:t>
            </a:r>
            <a:r>
              <a:rPr lang="zh-CN" altLang="en-US" sz="4800"/>
              <a:t>：</a:t>
            </a:r>
            <a:endParaRPr lang="zh-CN" altLang="en-US" sz="48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4285" y="5345430"/>
            <a:ext cx="7948930" cy="10210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3385" y="436245"/>
            <a:ext cx="7110730" cy="4537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认识生字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" name="图片 1" descr="86958PICiE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535" y="5073015"/>
            <a:ext cx="1871345" cy="17653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373823" y="2350770"/>
            <a:ext cx="1887537" cy="1971358"/>
            <a:chOff x="-955824" y="1613560"/>
            <a:chExt cx="1887537" cy="1971358"/>
          </a:xfrm>
        </p:grpSpPr>
        <p:pic>
          <p:nvPicPr>
            <p:cNvPr id="12298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TextBox 4"/>
            <p:cNvSpPr txBox="1"/>
            <p:nvPr/>
          </p:nvSpPr>
          <p:spPr>
            <a:xfrm>
              <a:off x="-931463" y="1613560"/>
              <a:ext cx="1838325" cy="19202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匹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059815" y="1605280"/>
            <a:ext cx="2515870" cy="829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800" b="1"/>
              <a:t>       </a:t>
            </a:r>
            <a:r>
              <a:rPr sz="4800" b="1"/>
              <a:t>pǐ</a:t>
            </a:r>
            <a:endParaRPr sz="4800" b="1"/>
          </a:p>
        </p:txBody>
      </p:sp>
      <p:sp>
        <p:nvSpPr>
          <p:cNvPr id="15" name="文本框 14"/>
          <p:cNvSpPr txBox="1"/>
          <p:nvPr/>
        </p:nvSpPr>
        <p:spPr>
          <a:xfrm>
            <a:off x="2821305" y="5544185"/>
            <a:ext cx="185864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笔顺</a:t>
            </a:r>
            <a:r>
              <a:rPr lang="zh-CN" altLang="en-US" sz="4800"/>
              <a:t>：</a:t>
            </a:r>
            <a:endParaRPr lang="zh-CN" altLang="en-US" sz="48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9950" y="5316855"/>
            <a:ext cx="3720465" cy="1412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9950" y="599440"/>
            <a:ext cx="5852795" cy="4472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认识生字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" name="图片 1" descr="86958PICiE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535" y="5073015"/>
            <a:ext cx="1871345" cy="17653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373823" y="2350770"/>
            <a:ext cx="1887537" cy="1971358"/>
            <a:chOff x="-955824" y="1613560"/>
            <a:chExt cx="1887537" cy="1971358"/>
          </a:xfrm>
        </p:grpSpPr>
        <p:pic>
          <p:nvPicPr>
            <p:cNvPr id="12298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TextBox 4"/>
            <p:cNvSpPr txBox="1"/>
            <p:nvPr/>
          </p:nvSpPr>
          <p:spPr>
            <a:xfrm>
              <a:off x="-931463" y="1613560"/>
              <a:ext cx="1838325" cy="19202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册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059815" y="1605280"/>
            <a:ext cx="2515870" cy="829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800" b="1"/>
              <a:t>      cè</a:t>
            </a:r>
            <a:endParaRPr lang="en-US" altLang="zh-CN" sz="4800" b="1"/>
          </a:p>
        </p:txBody>
      </p:sp>
      <p:sp>
        <p:nvSpPr>
          <p:cNvPr id="15" name="文本框 14"/>
          <p:cNvSpPr txBox="1"/>
          <p:nvPr/>
        </p:nvSpPr>
        <p:spPr>
          <a:xfrm>
            <a:off x="2821305" y="5544185"/>
            <a:ext cx="185864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笔顺</a:t>
            </a:r>
            <a:r>
              <a:rPr lang="zh-CN" altLang="en-US" sz="4800"/>
              <a:t>：</a:t>
            </a:r>
            <a:endParaRPr lang="zh-CN" altLang="en-US" sz="48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9950" y="5321300"/>
            <a:ext cx="4546600" cy="13722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2885" y="710565"/>
            <a:ext cx="7619365" cy="3942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认识生字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" name="图片 1" descr="86958PICiE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535" y="5073015"/>
            <a:ext cx="1871345" cy="17653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373823" y="2350770"/>
            <a:ext cx="1887537" cy="1971358"/>
            <a:chOff x="-955824" y="1613560"/>
            <a:chExt cx="1887537" cy="1971358"/>
          </a:xfrm>
        </p:grpSpPr>
        <p:pic>
          <p:nvPicPr>
            <p:cNvPr id="12298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TextBox 4"/>
            <p:cNvSpPr txBox="1"/>
            <p:nvPr/>
          </p:nvSpPr>
          <p:spPr>
            <a:xfrm>
              <a:off x="-931463" y="1613560"/>
              <a:ext cx="1838325" cy="19202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支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059815" y="1605280"/>
            <a:ext cx="2515870" cy="829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800" b="1"/>
              <a:t>      </a:t>
            </a:r>
            <a:r>
              <a:rPr lang="zh-CN" altLang="en-US" sz="4800" b="1"/>
              <a:t>zhī</a:t>
            </a:r>
            <a:endParaRPr lang="zh-CN" altLang="en-US" sz="4800" b="1"/>
          </a:p>
        </p:txBody>
      </p:sp>
      <p:sp>
        <p:nvSpPr>
          <p:cNvPr id="15" name="文本框 14"/>
          <p:cNvSpPr txBox="1"/>
          <p:nvPr/>
        </p:nvSpPr>
        <p:spPr>
          <a:xfrm>
            <a:off x="2821305" y="5544185"/>
            <a:ext cx="185864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笔顺</a:t>
            </a:r>
            <a:r>
              <a:rPr lang="zh-CN" altLang="en-US" sz="4800"/>
              <a:t>：</a:t>
            </a:r>
            <a:endParaRPr lang="zh-CN" altLang="en-US" sz="48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0570" y="5271135"/>
            <a:ext cx="3695700" cy="14090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5055" y="669925"/>
            <a:ext cx="4921250" cy="4601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认识生字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" name="图片 1" descr="86958PICiE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535" y="5073015"/>
            <a:ext cx="1871345" cy="17653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373823" y="2350770"/>
            <a:ext cx="1887537" cy="1971358"/>
            <a:chOff x="-955824" y="1613560"/>
            <a:chExt cx="1887537" cy="1971358"/>
          </a:xfrm>
        </p:grpSpPr>
        <p:pic>
          <p:nvPicPr>
            <p:cNvPr id="12298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TextBox 4"/>
            <p:cNvSpPr txBox="1"/>
            <p:nvPr/>
          </p:nvSpPr>
          <p:spPr>
            <a:xfrm>
              <a:off x="-931463" y="1613560"/>
              <a:ext cx="1838325" cy="19202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铅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059815" y="1605280"/>
            <a:ext cx="2515870" cy="829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800" b="1"/>
              <a:t>    </a:t>
            </a:r>
            <a:r>
              <a:rPr lang="zh-CN" altLang="en-US" sz="4800" b="1"/>
              <a:t>qiān</a:t>
            </a:r>
            <a:endParaRPr lang="zh-CN" altLang="en-US" sz="4800" b="1"/>
          </a:p>
        </p:txBody>
      </p:sp>
      <p:sp>
        <p:nvSpPr>
          <p:cNvPr id="15" name="文本框 14"/>
          <p:cNvSpPr txBox="1"/>
          <p:nvPr/>
        </p:nvSpPr>
        <p:spPr>
          <a:xfrm>
            <a:off x="2087880" y="5544185"/>
            <a:ext cx="185864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笔顺</a:t>
            </a:r>
            <a:r>
              <a:rPr lang="zh-CN" altLang="en-US" sz="4800"/>
              <a:t>：</a:t>
            </a:r>
            <a:endParaRPr lang="zh-CN" altLang="en-US" sz="48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1430" y="5321300"/>
            <a:ext cx="8068945" cy="12052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8470" y="295275"/>
            <a:ext cx="4137660" cy="4658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认识生字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" name="图片 1" descr="86958PICiE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535" y="5073015"/>
            <a:ext cx="1871345" cy="17653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373823" y="2350770"/>
            <a:ext cx="1887537" cy="1971358"/>
            <a:chOff x="-955824" y="1613560"/>
            <a:chExt cx="1887537" cy="1971358"/>
          </a:xfrm>
        </p:grpSpPr>
        <p:pic>
          <p:nvPicPr>
            <p:cNvPr id="12298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TextBox 4"/>
            <p:cNvSpPr txBox="1"/>
            <p:nvPr/>
          </p:nvSpPr>
          <p:spPr>
            <a:xfrm>
              <a:off x="-931463" y="1613560"/>
              <a:ext cx="1838325" cy="19202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棵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059815" y="1605280"/>
            <a:ext cx="2515870" cy="829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800" b="1"/>
              <a:t>      </a:t>
            </a:r>
            <a:r>
              <a:rPr lang="zh-CN" altLang="en-US" sz="4800" b="1"/>
              <a:t>kē</a:t>
            </a:r>
            <a:endParaRPr lang="zh-CN" altLang="en-US" sz="4800" b="1"/>
          </a:p>
        </p:txBody>
      </p:sp>
      <p:sp>
        <p:nvSpPr>
          <p:cNvPr id="15" name="文本框 14"/>
          <p:cNvSpPr txBox="1"/>
          <p:nvPr/>
        </p:nvSpPr>
        <p:spPr>
          <a:xfrm>
            <a:off x="2087880" y="4797425"/>
            <a:ext cx="185864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笔顺</a:t>
            </a:r>
            <a:r>
              <a:rPr lang="zh-CN" altLang="en-US" sz="4800"/>
              <a:t>：</a:t>
            </a:r>
            <a:endParaRPr lang="zh-CN" altLang="en-US" sz="48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5080" y="4322445"/>
            <a:ext cx="8128000" cy="1079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5080" y="5620385"/>
            <a:ext cx="716280" cy="11385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31360" y="749935"/>
            <a:ext cx="7134860" cy="3407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认识生字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" name="图片 1" descr="86958PICiE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535" y="5073015"/>
            <a:ext cx="1871345" cy="17653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373823" y="2350770"/>
            <a:ext cx="1887537" cy="1971358"/>
            <a:chOff x="-955824" y="1613560"/>
            <a:chExt cx="1887537" cy="1971358"/>
          </a:xfrm>
        </p:grpSpPr>
        <p:pic>
          <p:nvPicPr>
            <p:cNvPr id="12298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TextBox 4"/>
            <p:cNvSpPr txBox="1"/>
            <p:nvPr/>
          </p:nvSpPr>
          <p:spPr>
            <a:xfrm>
              <a:off x="-931463" y="1613560"/>
              <a:ext cx="1838325" cy="19202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架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059815" y="1605280"/>
            <a:ext cx="2515870" cy="829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800" b="1"/>
              <a:t>      </a:t>
            </a:r>
            <a:r>
              <a:rPr lang="zh-CN" altLang="en-US" sz="4800" b="1"/>
              <a:t>jià</a:t>
            </a:r>
            <a:endParaRPr lang="zh-CN" altLang="en-US" sz="4800" b="1"/>
          </a:p>
        </p:txBody>
      </p:sp>
      <p:sp>
        <p:nvSpPr>
          <p:cNvPr id="15" name="文本框 14"/>
          <p:cNvSpPr txBox="1"/>
          <p:nvPr/>
        </p:nvSpPr>
        <p:spPr>
          <a:xfrm>
            <a:off x="2821305" y="5544185"/>
            <a:ext cx="185864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笔顺</a:t>
            </a:r>
            <a:r>
              <a:rPr lang="zh-CN" altLang="en-US" sz="4800"/>
              <a:t>：</a:t>
            </a:r>
            <a:endParaRPr lang="zh-CN" altLang="en-US" sz="48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9620" y="5355590"/>
            <a:ext cx="7406640" cy="1174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9950" y="1232535"/>
            <a:ext cx="6571615" cy="3627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1063</Words>
  <Application>WPS 演示</Application>
  <PresentationFormat>宽屏</PresentationFormat>
  <Paragraphs>207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Arial</vt:lpstr>
      <vt:lpstr>宋体</vt:lpstr>
      <vt:lpstr>Wingdings</vt:lpstr>
      <vt:lpstr>楷体</vt:lpstr>
      <vt:lpstr>黑体</vt:lpstr>
      <vt:lpstr>楷体_GB2312</vt:lpstr>
      <vt:lpstr>微软雅黑</vt:lpstr>
      <vt:lpstr>Calibri Light</vt:lpstr>
      <vt:lpstr>Calibri</vt:lpstr>
      <vt:lpstr>华文新魏</vt:lpstr>
      <vt:lpstr>Malgun Gothic Semilight</vt:lpstr>
      <vt:lpstr>仿宋</vt:lpstr>
      <vt:lpstr>新宋体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MacBook</dc:creator>
  <cp:lastModifiedBy>ms</cp:lastModifiedBy>
  <cp:revision>20</cp:revision>
  <dcterms:created xsi:type="dcterms:W3CDTF">2016-12-17T13:27:00Z</dcterms:created>
  <dcterms:modified xsi:type="dcterms:W3CDTF">2017-03-05T15:38:42Z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