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220D"/>
    <a:srgbClr val="729472"/>
    <a:srgbClr val="304830"/>
    <a:srgbClr val="6C4826"/>
    <a:srgbClr val="DBB25F"/>
    <a:srgbClr val="B1C8AC"/>
    <a:srgbClr val="E6C075"/>
    <a:srgbClr val="C69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90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0017F-6D9D-4161-BB66-BD09ECBEA77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9A3AB-F411-45A6-8656-4D1FF3BE6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3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4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205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172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36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58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754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6543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98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5302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9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6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26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92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791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17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279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028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946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02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94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028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77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6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311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9A3AB-F411-45A6-8656-4D1FF3BE61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0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B27380-CBF0-4592-AF4F-D00782A88E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030C721-C4C0-4A27-B657-7656FAABA1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C858F2-85D2-43BC-88B9-22C017604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604DBA-680D-4B0E-B642-840AE5BD4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801411-B646-46FC-BAB9-42CBCB43B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79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B90979-AB8F-4691-9334-076D7B4C8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A828B8A-91CA-4333-8D93-F322E48B26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9F3629-6BA4-4B60-8990-17BB5C10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3A49E1-928D-47D1-B66F-64590317F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E4979D-E374-439A-AFC3-BCD8DC975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948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2F96183-309C-4A78-BBAB-37CA7090C0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7222857-882F-4E76-A8D8-CA30E3468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5D2A89-2B62-4980-B3B6-505899C6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E70CA7-08FA-414A-8662-19E90FF0C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02A6C4-D447-4737-B4C2-62E3FDF1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55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498EB6-1868-4804-BBE6-E7740EF93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BA0BE7-B65E-4383-BBC5-B9043EA4E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93D6C4-390F-4F51-BF71-10D5E33E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B641BD-E03F-4020-8228-36E6BB045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370BD9-FEFC-4F94-B0D6-D9F186C5C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76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533113-79F7-4085-94A6-F420ABB2B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775892-AF9F-4693-854F-81EAED20F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423C46-DE3E-4C4B-81F7-39EED0B90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E83D79-59A3-4E4D-910B-5D83E906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886414-5682-40AF-A724-6B9CDB4C1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28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D0125-B57B-4657-9796-B29AF566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03C1AA-AFD0-4DA1-882C-DF03060667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9AD8013-3628-4F12-88E8-BA9F5A99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2D2B3D-4B2A-4811-A6EF-CFDB945ED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0A6792-4082-48EB-B65E-2B7AE1934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8940B0-C87B-4580-964B-64230E40E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84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D4383-9B53-4FAD-92BD-79D691A2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F0941B-E79A-4E39-89B5-E75DDAFA4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E2FCDAB-AF93-48E5-B312-6739139CC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ED92E51-C29C-4843-896C-C7F058250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284DBF5-B4CF-4B1F-A14F-84B4980458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DDDA140-8387-4830-A10E-405EBFB71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CC90D97-7957-4696-B37F-2B7F45CD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D289EFB-D829-4DEA-A818-1945C73CF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2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8B44A5-8CA2-481C-9D90-66A015A3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7B30721-97A2-4839-BD1F-AE4181523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BD5DEAF-FBF8-4A3D-8019-C2F29D3D6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D51247-870E-4D48-BC45-59C52FDD9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266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B0D26AD-96A1-4558-AF7C-15302613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95832B-A624-4777-A8AB-E1303B839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2D1C2E-3DC5-4799-B069-04E314A0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62B3FE-73DF-418C-9238-73B22D773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B3D9AF-2A31-45F5-A137-A56FD6951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2ED42F-12F9-43C3-A529-4F6183E6C1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C4DE35-A0A8-4970-BECC-C117CE9CB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9C1C3E-FB5C-4830-BD6E-2059CB862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9D019B-0596-4170-9E2A-59EF12977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8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C38EE7-0EF1-4ABB-90CF-FA15AC6AE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37D4462-3E25-4BEE-82B7-E8A8235BBB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65EF7E-7617-4D41-8636-844C29E2F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EDA7EB-849C-47E9-BAC9-12E7F9B15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C9BC62-B681-4263-86ED-076ACB9C9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67686C-B750-47F5-999C-1ECE07A85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79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C8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AACF8C5-CF1A-4C17-B57E-80883C01D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484D3D-D6DC-4835-A7DC-6FB86CE6C5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E15277-A2B5-4FEB-9B10-8F0CB25EB2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DB6C8-8B5A-41BF-BAAE-12E03233F9D1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07CF16-9846-41FD-B607-3AB222EDD5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89E8E6-004B-4E48-BDA2-FC8A8E3C59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52DE4-F3A3-4BD2-B3D1-5C816FC5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651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em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《鸟的天堂》mp3音频朗读">
            <a:hlinkClick r:id="" action="ppaction://media"/>
            <a:extLst>
              <a:ext uri="{FF2B5EF4-FFF2-40B4-BE49-F238E27FC236}">
                <a16:creationId xmlns:a16="http://schemas.microsoft.com/office/drawing/2014/main" id="{AAC289FE-1E64-436D-B60C-633CFD19A9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5DE7AE-0C6F-4090-8CF6-89FE40F2395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4004"/>
          <a:stretch/>
        </p:blipFill>
        <p:spPr>
          <a:xfrm>
            <a:off x="1410575" y="710379"/>
            <a:ext cx="9370851" cy="61476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03963D2-7E1C-4341-87CC-88F3F9035DCF}"/>
              </a:ext>
            </a:extLst>
          </p:cNvPr>
          <p:cNvSpPr txBox="1"/>
          <p:nvPr/>
        </p:nvSpPr>
        <p:spPr>
          <a:xfrm>
            <a:off x="3951824" y="2780929"/>
            <a:ext cx="428835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dirty="0">
                <a:ln w="2540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鸟</a:t>
            </a:r>
            <a:r>
              <a:rPr lang="zh-CN" altLang="en-US" sz="8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的天堂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B9FE9D9-09FF-422E-BBB6-5D779443DF82}"/>
              </a:ext>
            </a:extLst>
          </p:cNvPr>
          <p:cNvGrpSpPr/>
          <p:nvPr/>
        </p:nvGrpSpPr>
        <p:grpSpPr>
          <a:xfrm>
            <a:off x="4130723" y="4104368"/>
            <a:ext cx="3939581" cy="437696"/>
            <a:chOff x="4130723" y="4104368"/>
            <a:chExt cx="3939581" cy="43769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4B63DD7-D393-4724-9716-875A36889E8D}"/>
                </a:ext>
              </a:extLst>
            </p:cNvPr>
            <p:cNvCxnSpPr/>
            <p:nvPr/>
          </p:nvCxnSpPr>
          <p:spPr>
            <a:xfrm>
              <a:off x="4130723" y="4104368"/>
              <a:ext cx="393055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0D4E58E-978E-4042-9FA1-6B735CD2C622}"/>
                </a:ext>
              </a:extLst>
            </p:cNvPr>
            <p:cNvSpPr txBox="1"/>
            <p:nvPr/>
          </p:nvSpPr>
          <p:spPr>
            <a:xfrm>
              <a:off x="4176289" y="4234287"/>
              <a:ext cx="3894015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400" spc="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人教版四年级语文课件</a:t>
              </a:r>
              <a:r>
                <a:rPr lang="en-US" altLang="zh-CN" sz="1400" spc="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PPT</a:t>
              </a:r>
              <a:r>
                <a:rPr lang="zh-CN" altLang="en-US" sz="1400" spc="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92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DAA12FE-749F-4930-AFB4-5593CA995BE8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94341C9-054E-46B6-8420-87FEF91A3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81200E1-EF80-4638-A4D3-48DAA2C43D6D}"/>
                </a:ext>
              </a:extLst>
            </p:cNvPr>
            <p:cNvSpPr txBox="1"/>
            <p:nvPr/>
          </p:nvSpPr>
          <p:spPr>
            <a:xfrm>
              <a:off x="2253679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认字识词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586B6B14-7C7D-412D-B718-525723D951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767" y="530178"/>
            <a:ext cx="8696467" cy="579764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BAEE4E1-C4CE-4D2E-975B-DE61E7E30B69}"/>
              </a:ext>
            </a:extLst>
          </p:cNvPr>
          <p:cNvSpPr txBox="1"/>
          <p:nvPr/>
        </p:nvSpPr>
        <p:spPr>
          <a:xfrm>
            <a:off x="4130892" y="2485152"/>
            <a:ext cx="4339650" cy="18876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7000"/>
              </a:lnSpc>
            </a:pPr>
            <a:r>
              <a:rPr lang="zh-CN" altLang="en-US" sz="4400" dirty="0">
                <a:ln w="190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这些字词</a:t>
            </a:r>
            <a:endParaRPr lang="en-US" altLang="zh-CN" sz="4400" dirty="0">
              <a:ln w="19050">
                <a:solidFill>
                  <a:srgbClr val="6C4826"/>
                </a:solidFill>
              </a:ln>
              <a:solidFill>
                <a:srgbClr val="E6C075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  <a:p>
            <a:pPr algn="ctr">
              <a:lnSpc>
                <a:spcPts val="7000"/>
              </a:lnSpc>
            </a:pPr>
            <a:r>
              <a:rPr lang="zh-CN" altLang="en-US" sz="5400" dirty="0">
                <a:ln w="190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你都掌握了么</a:t>
            </a:r>
            <a:endParaRPr lang="zh-CN" altLang="en-US" sz="5400" dirty="0">
              <a:ln w="190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109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6CEEC5-28DF-47E4-91FB-C86738817F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004"/>
          <a:stretch/>
        </p:blipFill>
        <p:spPr>
          <a:xfrm flipH="1">
            <a:off x="1410575" y="710379"/>
            <a:ext cx="9370851" cy="614762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0AF80FF-AB86-4E33-A1D2-CB83229D7C1B}"/>
              </a:ext>
            </a:extLst>
          </p:cNvPr>
          <p:cNvGrpSpPr/>
          <p:nvPr/>
        </p:nvGrpSpPr>
        <p:grpSpPr>
          <a:xfrm>
            <a:off x="3951829" y="2780929"/>
            <a:ext cx="4294119" cy="1734204"/>
            <a:chOff x="3951829" y="2780929"/>
            <a:chExt cx="4294119" cy="173420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BD3703A-551E-4392-97D8-1553EC49EDD9}"/>
                </a:ext>
              </a:extLst>
            </p:cNvPr>
            <p:cNvSpPr txBox="1"/>
            <p:nvPr/>
          </p:nvSpPr>
          <p:spPr>
            <a:xfrm>
              <a:off x="3951829" y="2780929"/>
              <a:ext cx="4288353" cy="132343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8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</a:t>
              </a:r>
              <a:r>
                <a:rPr lang="zh-CN" altLang="en-US" sz="8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赏析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3661BEB-7E52-427B-A932-BAD7DC09B7DE}"/>
                </a:ext>
              </a:extLst>
            </p:cNvPr>
            <p:cNvCxnSpPr/>
            <p:nvPr/>
          </p:nvCxnSpPr>
          <p:spPr>
            <a:xfrm>
              <a:off x="4130723" y="4104368"/>
              <a:ext cx="393055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AFFC32-5A6B-47BB-8B89-E3C43AEEB042}"/>
                </a:ext>
              </a:extLst>
            </p:cNvPr>
            <p:cNvSpPr txBox="1"/>
            <p:nvPr/>
          </p:nvSpPr>
          <p:spPr>
            <a:xfrm>
              <a:off x="4137131" y="4261217"/>
              <a:ext cx="4108817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spc="1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CHAPTER THREE</a:t>
              </a:r>
              <a:endParaRPr lang="zh-CN" altLang="en-US" sz="1050" spc="1600" dirty="0">
                <a:solidFill>
                  <a:srgbClr val="6C4826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93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B9AE86C3-57B4-40DE-9A4C-AB42B65A4BDC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2EE3CA-BD40-4F82-AB6B-01FABE3E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01C942-87E6-418A-A98A-290B79CDEBCA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09CF19A5-167B-41B0-9EEC-F27051B2C5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11" b="28169"/>
          <a:stretch/>
        </p:blipFill>
        <p:spPr>
          <a:xfrm flipH="1">
            <a:off x="6553646" y="3603009"/>
            <a:ext cx="5306254" cy="325499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4FFAA9D-247E-40E9-98F5-B8BD9447FDE7}"/>
              </a:ext>
            </a:extLst>
          </p:cNvPr>
          <p:cNvSpPr/>
          <p:nvPr/>
        </p:nvSpPr>
        <p:spPr>
          <a:xfrm>
            <a:off x="1085034" y="1320174"/>
            <a:ext cx="50458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当我说许多株榕树的时候，朋友们马上纠正我的错误。一个朋友说那只有一株榕树，另一个朋友说是两株。我见过不少榕树，这样大的还是第一次看见。</a:t>
            </a:r>
          </a:p>
          <a:p>
            <a:pPr indent="504000" algn="just">
              <a:lnSpc>
                <a:spcPts val="3600"/>
              </a:lnSpc>
            </a:pPr>
            <a:endParaRPr lang="en-US" altLang="zh-CN" sz="2000" dirty="0">
              <a:solidFill>
                <a:srgbClr val="40220D"/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我们的船渐渐逼近榕树了。我有机会看清它的真面目，真是一株大树，枝干的数目不可计数。枝上又生根，有许多根直垂到地上，伸进泥土里。一部分树枝垂到水面。从远处看，就像一株大树卧在水面上。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07BF430-DCB3-41F7-AC82-974A0E014FDC}"/>
              </a:ext>
            </a:extLst>
          </p:cNvPr>
          <p:cNvGrpSpPr/>
          <p:nvPr/>
        </p:nvGrpSpPr>
        <p:grpSpPr>
          <a:xfrm>
            <a:off x="7575557" y="1483999"/>
            <a:ext cx="3262432" cy="1326108"/>
            <a:chOff x="7615451" y="1470351"/>
            <a:chExt cx="3262432" cy="1326108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CC7972D-480C-40CE-9AAD-7E17A448B887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80" y="1470351"/>
              <a:ext cx="319357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31EDAE2-F0DB-40F1-B4AA-FE7475FF874F}"/>
                </a:ext>
              </a:extLst>
            </p:cNvPr>
            <p:cNvSpPr txBox="1"/>
            <p:nvPr/>
          </p:nvSpPr>
          <p:spPr>
            <a:xfrm>
              <a:off x="7615451" y="1674316"/>
              <a:ext cx="3262432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榕树之</a:t>
              </a:r>
              <a:r>
                <a:rPr lang="zh-CN" altLang="en-US" sz="6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大</a:t>
              </a:r>
              <a:endParaRPr lang="zh-CN" altLang="en-US" sz="6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CDECFAA-C0A2-4BB0-8A29-7AC89E796D9A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80" y="2796459"/>
              <a:ext cx="319357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3448154"/>
      </p:ext>
    </p:extLst>
  </p:cSld>
  <p:clrMapOvr>
    <a:masterClrMapping/>
  </p:clrMapOvr>
  <p:transition spd="slow" advClick="0" advTm="2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DAA12FE-749F-4930-AFB4-5593CA995BE8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94341C9-054E-46B6-8420-87FEF91A3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81200E1-EF80-4638-A4D3-48DAA2C43D6D}"/>
                </a:ext>
              </a:extLst>
            </p:cNvPr>
            <p:cNvSpPr txBox="1"/>
            <p:nvPr/>
          </p:nvSpPr>
          <p:spPr>
            <a:xfrm>
              <a:off x="2253675" y="1069806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8B73E804-97CB-4246-B859-B19DFA67AE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r="50411" b="44772"/>
          <a:stretch/>
        </p:blipFill>
        <p:spPr>
          <a:xfrm>
            <a:off x="0" y="3521123"/>
            <a:ext cx="7029144" cy="333687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71C22EB-F520-4572-9568-C1DF9713A4AE}"/>
              </a:ext>
            </a:extLst>
          </p:cNvPr>
          <p:cNvSpPr/>
          <p:nvPr/>
        </p:nvSpPr>
        <p:spPr>
          <a:xfrm>
            <a:off x="7029144" y="1671460"/>
            <a:ext cx="39234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榕树正在茂盛的时期，好像把它的全部生命力展示给我们看。那么多的绿叶，一簇堆在另一簇上面，不留一点缝隙。那翠绿的颜色，明亮地照耀着我们的眼睛，似乎每一片绿叶上都有一个新的生命在颤动。这美丽的南国的树！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CD718FD-AB9B-487F-B471-98DC83F9A1A1}"/>
              </a:ext>
            </a:extLst>
          </p:cNvPr>
          <p:cNvGrpSpPr/>
          <p:nvPr/>
        </p:nvGrpSpPr>
        <p:grpSpPr>
          <a:xfrm>
            <a:off x="1883356" y="1671460"/>
            <a:ext cx="3262432" cy="1326108"/>
            <a:chOff x="7615451" y="1470351"/>
            <a:chExt cx="3262432" cy="132610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5BA27FE-2287-4680-854B-CB658D3EFBE9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80" y="1470351"/>
              <a:ext cx="319357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6CDE0AB-E0A3-4C61-827D-1960AF217576}"/>
                </a:ext>
              </a:extLst>
            </p:cNvPr>
            <p:cNvSpPr txBox="1"/>
            <p:nvPr/>
          </p:nvSpPr>
          <p:spPr>
            <a:xfrm>
              <a:off x="7615451" y="1674316"/>
              <a:ext cx="3262432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榕树之</a:t>
              </a:r>
              <a:r>
                <a:rPr lang="zh-CN" altLang="en-US" sz="6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茂</a:t>
              </a:r>
              <a:endParaRPr lang="zh-CN" altLang="en-US" sz="6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F2B03CB-5F3E-4BA2-B8EA-B1FB70C123AE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80" y="2796459"/>
              <a:ext cx="319357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492360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B9AE86C3-57B4-40DE-9A4C-AB42B65A4BDC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2EE3CA-BD40-4F82-AB6B-01FABE3E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01C942-87E6-418A-A98A-290B79CDEBCA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FD32472-5800-436F-8F0F-6AE9F13A8CC5}"/>
              </a:ext>
            </a:extLst>
          </p:cNvPr>
          <p:cNvCxnSpPr>
            <a:cxnSpLocks/>
          </p:cNvCxnSpPr>
          <p:nvPr/>
        </p:nvCxnSpPr>
        <p:spPr>
          <a:xfrm>
            <a:off x="0" y="4622980"/>
            <a:ext cx="5295331" cy="0"/>
          </a:xfrm>
          <a:prstGeom prst="line">
            <a:avLst/>
          </a:prstGeom>
          <a:ln w="50800">
            <a:solidFill>
              <a:srgbClr val="30483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AF8577F-842C-49FC-AA92-057C36A85545}"/>
              </a:ext>
            </a:extLst>
          </p:cNvPr>
          <p:cNvCxnSpPr>
            <a:cxnSpLocks/>
          </p:cNvCxnSpPr>
          <p:nvPr/>
        </p:nvCxnSpPr>
        <p:spPr>
          <a:xfrm>
            <a:off x="6823881" y="2141368"/>
            <a:ext cx="5368119" cy="0"/>
          </a:xfrm>
          <a:prstGeom prst="line">
            <a:avLst/>
          </a:prstGeom>
          <a:ln w="50800">
            <a:solidFill>
              <a:srgbClr val="30483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DD19005-B37C-477C-97A9-9838B296ABDB}"/>
              </a:ext>
            </a:extLst>
          </p:cNvPr>
          <p:cNvSpPr txBox="1"/>
          <p:nvPr/>
        </p:nvSpPr>
        <p:spPr>
          <a:xfrm>
            <a:off x="1771740" y="2413338"/>
            <a:ext cx="8648521" cy="203132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作者采用</a:t>
            </a:r>
            <a:r>
              <a:rPr lang="zh-CN" altLang="en-US" sz="6600" dirty="0">
                <a:ln w="2540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静态描写</a:t>
            </a:r>
            <a:endParaRPr lang="en-US" altLang="zh-CN" sz="6600" dirty="0">
              <a:ln w="25400">
                <a:solidFill>
                  <a:srgbClr val="6C4826"/>
                </a:solidFill>
              </a:ln>
              <a:solidFill>
                <a:srgbClr val="E6C075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  <a:p>
            <a:pPr algn="ctr"/>
            <a:r>
              <a:rPr lang="zh-CN" altLang="en-US" sz="6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突出了</a:t>
            </a:r>
            <a:r>
              <a:rPr lang="zh-CN" altLang="en-US" sz="6000" dirty="0">
                <a:ln w="2540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大榕树的奇特美丽</a:t>
            </a:r>
          </a:p>
        </p:txBody>
      </p:sp>
    </p:spTree>
    <p:extLst>
      <p:ext uri="{BB962C8B-B14F-4D97-AF65-F5344CB8AC3E}">
        <p14:creationId xmlns:p14="http://schemas.microsoft.com/office/powerpoint/2010/main" val="4178215631"/>
      </p:ext>
    </p:extLst>
  </p:cSld>
  <p:clrMapOvr>
    <a:masterClrMapping/>
  </p:clrMapOvr>
  <p:transition spd="slow" advClick="0" advTm="2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DAA12FE-749F-4930-AFB4-5593CA995BE8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94341C9-054E-46B6-8420-87FEF91A3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81200E1-EF80-4638-A4D3-48DAA2C43D6D}"/>
                </a:ext>
              </a:extLst>
            </p:cNvPr>
            <p:cNvSpPr txBox="1"/>
            <p:nvPr/>
          </p:nvSpPr>
          <p:spPr>
            <a:xfrm>
              <a:off x="2253675" y="1069806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71C22EB-F520-4572-9568-C1DF9713A4AE}"/>
              </a:ext>
            </a:extLst>
          </p:cNvPr>
          <p:cNvSpPr/>
          <p:nvPr/>
        </p:nvSpPr>
        <p:spPr>
          <a:xfrm>
            <a:off x="5204825" y="1809134"/>
            <a:ext cx="53570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这一次是在早晨。阳光照耀在水面，在树梢一切都显得更加光明了。我们又把船在树下泊了片刻。起初周围是静寂的。后来忽然起了一声鸟叫。我们把手一拍，便看见一只大鸟飞了起来。接着又看见第二只，第三只。我们继续拍掌，树上就变得热闹了，到处都是鸟声，到处都是鸟影。大的，水的，花的，黑的，有的站在树枝上叫，有的飞起来，有的在扑翅膀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2ADDF27-0347-4260-AC55-4C1A986E3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348" y="1322623"/>
            <a:ext cx="4028571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92981"/>
      </p:ext>
    </p:extLst>
  </p:cSld>
  <p:clrMapOvr>
    <a:masterClrMapping/>
  </p:clrMapOvr>
  <p:transition spd="slow" advClick="0" advTm="2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B9AE86C3-57B4-40DE-9A4C-AB42B65A4BDC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2EE3CA-BD40-4F82-AB6B-01FABE3E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01C942-87E6-418A-A98A-290B79CDEBCA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E4FF4D1C-9ADD-44AF-8580-1F173CFAE252}"/>
              </a:ext>
            </a:extLst>
          </p:cNvPr>
          <p:cNvSpPr/>
          <p:nvPr/>
        </p:nvSpPr>
        <p:spPr>
          <a:xfrm>
            <a:off x="1668804" y="2788232"/>
            <a:ext cx="488211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我注意地看着，眼睛应接不暇，看清楚了这只，又错过了那只，看见了那只，另一只又飞起来了。一只画眉鸟飞了出来，被我们的掌声一吓，又飞进了叶丛，站在一根小枝上兴奋地叫着，那歌声真好听。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E1815CF-90C9-42AA-840F-67B8530033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851179" y="1186143"/>
            <a:ext cx="4009524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65624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FD32472-5800-436F-8F0F-6AE9F13A8CC5}"/>
              </a:ext>
            </a:extLst>
          </p:cNvPr>
          <p:cNvCxnSpPr>
            <a:cxnSpLocks/>
          </p:cNvCxnSpPr>
          <p:nvPr/>
        </p:nvCxnSpPr>
        <p:spPr>
          <a:xfrm>
            <a:off x="6892138" y="4622980"/>
            <a:ext cx="5295331" cy="0"/>
          </a:xfrm>
          <a:prstGeom prst="line">
            <a:avLst/>
          </a:prstGeom>
          <a:ln w="50800">
            <a:solidFill>
              <a:srgbClr val="30483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AF8577F-842C-49FC-AA92-057C36A85545}"/>
              </a:ext>
            </a:extLst>
          </p:cNvPr>
          <p:cNvCxnSpPr>
            <a:cxnSpLocks/>
          </p:cNvCxnSpPr>
          <p:nvPr/>
        </p:nvCxnSpPr>
        <p:spPr>
          <a:xfrm>
            <a:off x="-13663" y="2141368"/>
            <a:ext cx="5368119" cy="0"/>
          </a:xfrm>
          <a:prstGeom prst="line">
            <a:avLst/>
          </a:prstGeom>
          <a:ln w="50800">
            <a:solidFill>
              <a:srgbClr val="30483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DD19005-B37C-477C-97A9-9838B296ABDB}"/>
              </a:ext>
            </a:extLst>
          </p:cNvPr>
          <p:cNvSpPr txBox="1"/>
          <p:nvPr/>
        </p:nvSpPr>
        <p:spPr>
          <a:xfrm>
            <a:off x="1848685" y="2459504"/>
            <a:ext cx="8494633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作者采用</a:t>
            </a:r>
            <a:r>
              <a:rPr lang="zh-CN" altLang="en-US" sz="6600" dirty="0">
                <a:ln w="2540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动态描写</a:t>
            </a:r>
            <a:endParaRPr lang="en-US" altLang="zh-CN" sz="6600" dirty="0">
              <a:ln w="25400">
                <a:solidFill>
                  <a:srgbClr val="6C4826"/>
                </a:solidFill>
              </a:ln>
              <a:solidFill>
                <a:srgbClr val="E6C075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  <a:p>
            <a:pPr algn="ctr"/>
            <a:r>
              <a:rPr lang="zh-CN" altLang="en-US" sz="54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突出了</a:t>
            </a:r>
            <a:r>
              <a:rPr lang="zh-CN" altLang="en-US" sz="5400" dirty="0">
                <a:ln w="2540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众鸟纷飞的幸福欢乐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810928-F147-4824-99B9-230A22B5E19E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CB4F80C-6F0D-47A5-9AA7-FED13F850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EC9B38-58B9-4397-83D6-1A7B126E6915}"/>
                </a:ext>
              </a:extLst>
            </p:cNvPr>
            <p:cNvSpPr txBox="1"/>
            <p:nvPr/>
          </p:nvSpPr>
          <p:spPr>
            <a:xfrm>
              <a:off x="2253675" y="1069806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970037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0FCE861-2A26-4186-982C-1E27553B2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103" y="2343973"/>
            <a:ext cx="8031795" cy="427356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B9AE86C3-57B4-40DE-9A4C-AB42B65A4BDC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2EE3CA-BD40-4F82-AB6B-01FABE3E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01C942-87E6-418A-A98A-290B79CDEBCA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E4FF4D1C-9ADD-44AF-8580-1F173CFAE252}"/>
              </a:ext>
            </a:extLst>
          </p:cNvPr>
          <p:cNvSpPr/>
          <p:nvPr/>
        </p:nvSpPr>
        <p:spPr>
          <a:xfrm>
            <a:off x="2317459" y="1669110"/>
            <a:ext cx="755708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当小船向着高塔下面的乡村划去的时候，我回头看那被抛在后面的茂盛的榕树。我感到一点儿留恋。昨天是我的眼睛骗了我，那“鸟的天堂”的确是鸟的天堂啊！</a:t>
            </a:r>
          </a:p>
        </p:txBody>
      </p:sp>
    </p:spTree>
    <p:extLst>
      <p:ext uri="{BB962C8B-B14F-4D97-AF65-F5344CB8AC3E}">
        <p14:creationId xmlns:p14="http://schemas.microsoft.com/office/powerpoint/2010/main" val="309368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FD32472-5800-436F-8F0F-6AE9F13A8CC5}"/>
              </a:ext>
            </a:extLst>
          </p:cNvPr>
          <p:cNvCxnSpPr>
            <a:cxnSpLocks/>
          </p:cNvCxnSpPr>
          <p:nvPr/>
        </p:nvCxnSpPr>
        <p:spPr>
          <a:xfrm>
            <a:off x="6892138" y="4868644"/>
            <a:ext cx="5295331" cy="0"/>
          </a:xfrm>
          <a:prstGeom prst="line">
            <a:avLst/>
          </a:prstGeom>
          <a:ln w="50800">
            <a:solidFill>
              <a:srgbClr val="40220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AF8577F-842C-49FC-AA92-057C36A85545}"/>
              </a:ext>
            </a:extLst>
          </p:cNvPr>
          <p:cNvCxnSpPr>
            <a:cxnSpLocks/>
          </p:cNvCxnSpPr>
          <p:nvPr/>
        </p:nvCxnSpPr>
        <p:spPr>
          <a:xfrm>
            <a:off x="-13663" y="2004888"/>
            <a:ext cx="5368119" cy="0"/>
          </a:xfrm>
          <a:prstGeom prst="line">
            <a:avLst/>
          </a:prstGeom>
          <a:ln w="50800">
            <a:solidFill>
              <a:srgbClr val="40220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810928-F147-4824-99B9-230A22B5E19E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CB4F80C-6F0D-47A5-9AA7-FED13F850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EC9B38-58B9-4397-83D6-1A7B126E6915}"/>
                </a:ext>
              </a:extLst>
            </p:cNvPr>
            <p:cNvSpPr txBox="1"/>
            <p:nvPr/>
          </p:nvSpPr>
          <p:spPr>
            <a:xfrm>
              <a:off x="2253675" y="1069806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42D8FE9E-02CC-4943-8882-EC7E17538705}"/>
              </a:ext>
            </a:extLst>
          </p:cNvPr>
          <p:cNvSpPr/>
          <p:nvPr/>
        </p:nvSpPr>
        <p:spPr>
          <a:xfrm>
            <a:off x="2786418" y="2155023"/>
            <a:ext cx="6619165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000" algn="just">
              <a:lnSpc>
                <a:spcPts val="4000"/>
              </a:lnSpc>
            </a:pPr>
            <a:r>
              <a:rPr lang="zh-CN" altLang="en-US" sz="24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树与鸟，鸟与水结合在一起，构成了一幅多么生动活泼的画卷呀！这里不仅有树的奇美，有鸟的欢乐之美，更有人与自然，与动物的和谐之美，所以这里才是真正的天堂。让我们共同努力，去创造更多的人间天堂吧！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3D429B-6DAD-44D5-ADA3-DFE20D9042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-1"/>
            <a:ext cx="5581240" cy="184940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81FED12-5FFA-4E8F-8CB3-1F84771A51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614963" y="5008595"/>
            <a:ext cx="5581240" cy="184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22275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CF63B27-D631-4ADB-B855-73DB3F1FFF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68" t="4002" b="22346"/>
          <a:stretch/>
        </p:blipFill>
        <p:spPr>
          <a:xfrm>
            <a:off x="0" y="0"/>
            <a:ext cx="6509978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24E317F2-1FD1-4133-A39F-0C5FE6344B4C}"/>
              </a:ext>
            </a:extLst>
          </p:cNvPr>
          <p:cNvGrpSpPr/>
          <p:nvPr/>
        </p:nvGrpSpPr>
        <p:grpSpPr>
          <a:xfrm>
            <a:off x="8122693" y="1059082"/>
            <a:ext cx="2308032" cy="1212509"/>
            <a:chOff x="7754203" y="967899"/>
            <a:chExt cx="2308032" cy="121250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9A39A4D-D1A0-436B-BEA6-89E0EFDEE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54203" y="967899"/>
              <a:ext cx="2308032" cy="1212509"/>
            </a:xfrm>
            <a:prstGeom prst="rect">
              <a:avLst/>
            </a:prstGeo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5EA53E0-E609-40FF-9CCA-4B3691B42A1F}"/>
                </a:ext>
              </a:extLst>
            </p:cNvPr>
            <p:cNvSpPr txBox="1"/>
            <p:nvPr/>
          </p:nvSpPr>
          <p:spPr>
            <a:xfrm>
              <a:off x="7984730" y="1139784"/>
              <a:ext cx="1846979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5400" dirty="0">
                  <a:ln w="1905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目 录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1806C9B-3B56-4E40-A430-1E0287988AB4}"/>
              </a:ext>
            </a:extLst>
          </p:cNvPr>
          <p:cNvGrpSpPr/>
          <p:nvPr/>
        </p:nvGrpSpPr>
        <p:grpSpPr>
          <a:xfrm>
            <a:off x="8053034" y="2723293"/>
            <a:ext cx="2447350" cy="606540"/>
            <a:chOff x="8053034" y="2591165"/>
            <a:chExt cx="2447350" cy="60654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1849A75-AD37-46AF-91A3-D12719413985}"/>
                </a:ext>
              </a:extLst>
            </p:cNvPr>
            <p:cNvGrpSpPr/>
            <p:nvPr/>
          </p:nvGrpSpPr>
          <p:grpSpPr>
            <a:xfrm>
              <a:off x="8053034" y="2591165"/>
              <a:ext cx="606540" cy="606540"/>
              <a:chOff x="7410263" y="2971406"/>
              <a:chExt cx="606540" cy="606540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58581059-D5D5-4C5C-B20E-2EF30E009D1A}"/>
                  </a:ext>
                </a:extLst>
              </p:cNvPr>
              <p:cNvSpPr/>
              <p:nvPr/>
            </p:nvSpPr>
            <p:spPr>
              <a:xfrm>
                <a:off x="7410263" y="2971406"/>
                <a:ext cx="606540" cy="606540"/>
              </a:xfrm>
              <a:prstGeom prst="ellipse">
                <a:avLst/>
              </a:prstGeom>
              <a:solidFill>
                <a:srgbClr val="DBB25F"/>
              </a:solidFill>
              <a:ln>
                <a:solidFill>
                  <a:srgbClr val="6C48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7F2D6DC-E723-4332-AB0C-C0AA724503E9}"/>
                  </a:ext>
                </a:extLst>
              </p:cNvPr>
              <p:cNvSpPr txBox="1"/>
              <p:nvPr/>
            </p:nvSpPr>
            <p:spPr>
              <a:xfrm>
                <a:off x="7445671" y="3057492"/>
                <a:ext cx="535724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C4826"/>
                    </a:solidFill>
                    <a:latin typeface="汉仪铸字美心体W" panose="00000500000000000000" pitchFamily="2" charset="-122"/>
                    <a:ea typeface="汉仪铸字美心体W" panose="00000500000000000000" pitchFamily="2" charset="-122"/>
                  </a:rPr>
                  <a:t>01</a:t>
                </a:r>
                <a:endParaRPr lang="zh-CN" altLang="en-US" sz="2400" dirty="0"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2387185-D53E-48CF-84F8-E5EB86CB4642}"/>
                </a:ext>
              </a:extLst>
            </p:cNvPr>
            <p:cNvSpPr txBox="1"/>
            <p:nvPr/>
          </p:nvSpPr>
          <p:spPr>
            <a:xfrm>
              <a:off x="8725539" y="2632825"/>
              <a:ext cx="177484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作者简介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93845DA-BCC2-4213-BF5B-BABCB1AA43DC}"/>
              </a:ext>
            </a:extLst>
          </p:cNvPr>
          <p:cNvGrpSpPr/>
          <p:nvPr/>
        </p:nvGrpSpPr>
        <p:grpSpPr>
          <a:xfrm>
            <a:off x="8053034" y="3546321"/>
            <a:ext cx="2447352" cy="606540"/>
            <a:chOff x="8053034" y="3414193"/>
            <a:chExt cx="2447352" cy="606540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65895DA-E305-4414-BD9E-8684ED165998}"/>
                </a:ext>
              </a:extLst>
            </p:cNvPr>
            <p:cNvGrpSpPr/>
            <p:nvPr/>
          </p:nvGrpSpPr>
          <p:grpSpPr>
            <a:xfrm>
              <a:off x="8053034" y="3414193"/>
              <a:ext cx="623252" cy="606540"/>
              <a:chOff x="7410263" y="2971406"/>
              <a:chExt cx="623252" cy="606540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AEBEC2D-2245-4CC5-9494-C7AACC8CDBC8}"/>
                  </a:ext>
                </a:extLst>
              </p:cNvPr>
              <p:cNvSpPr/>
              <p:nvPr/>
            </p:nvSpPr>
            <p:spPr>
              <a:xfrm>
                <a:off x="7410263" y="2971406"/>
                <a:ext cx="606540" cy="606540"/>
              </a:xfrm>
              <a:prstGeom prst="ellipse">
                <a:avLst/>
              </a:prstGeom>
              <a:solidFill>
                <a:srgbClr val="DBB25F"/>
              </a:solidFill>
              <a:ln>
                <a:solidFill>
                  <a:srgbClr val="6C48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AB9F85D1-6E2E-46FF-886F-34951A31BDD0}"/>
                  </a:ext>
                </a:extLst>
              </p:cNvPr>
              <p:cNvSpPr txBox="1"/>
              <p:nvPr/>
            </p:nvSpPr>
            <p:spPr>
              <a:xfrm>
                <a:off x="7420847" y="3071140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C4826"/>
                    </a:solidFill>
                    <a:latin typeface="汉仪铸字美心体W" panose="00000500000000000000" pitchFamily="2" charset="-122"/>
                    <a:ea typeface="汉仪铸字美心体W" panose="00000500000000000000" pitchFamily="2" charset="-122"/>
                  </a:rPr>
                  <a:t>02</a:t>
                </a:r>
                <a:endParaRPr lang="zh-CN" altLang="en-US" sz="2400" dirty="0"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2DBA41F-4D9E-4916-B745-E2D31BDFD855}"/>
                </a:ext>
              </a:extLst>
            </p:cNvPr>
            <p:cNvSpPr txBox="1"/>
            <p:nvPr/>
          </p:nvSpPr>
          <p:spPr>
            <a:xfrm>
              <a:off x="8725541" y="3455853"/>
              <a:ext cx="177484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认字识词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B3FB379-FA8C-4C61-8FC5-AAABAE854716}"/>
              </a:ext>
            </a:extLst>
          </p:cNvPr>
          <p:cNvGrpSpPr/>
          <p:nvPr/>
        </p:nvGrpSpPr>
        <p:grpSpPr>
          <a:xfrm>
            <a:off x="8053032" y="4369349"/>
            <a:ext cx="2447353" cy="606540"/>
            <a:chOff x="8053032" y="4237221"/>
            <a:chExt cx="2447353" cy="60654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F6A06AD-174F-401B-9573-C98BFAA9D62C}"/>
                </a:ext>
              </a:extLst>
            </p:cNvPr>
            <p:cNvGrpSpPr/>
            <p:nvPr/>
          </p:nvGrpSpPr>
          <p:grpSpPr>
            <a:xfrm>
              <a:off x="8053032" y="4237221"/>
              <a:ext cx="620046" cy="606540"/>
              <a:chOff x="7410263" y="2971406"/>
              <a:chExt cx="620046" cy="606540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C6FD2C8-8483-4991-ADC9-2C95F2984BB4}"/>
                  </a:ext>
                </a:extLst>
              </p:cNvPr>
              <p:cNvSpPr/>
              <p:nvPr/>
            </p:nvSpPr>
            <p:spPr>
              <a:xfrm>
                <a:off x="7410263" y="2971406"/>
                <a:ext cx="606540" cy="606540"/>
              </a:xfrm>
              <a:prstGeom prst="ellipse">
                <a:avLst/>
              </a:prstGeom>
              <a:solidFill>
                <a:srgbClr val="DBB25F"/>
              </a:solidFill>
              <a:ln>
                <a:solidFill>
                  <a:srgbClr val="6C48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D91C88C-19B2-4F84-8648-EEF6C478F9B1}"/>
                  </a:ext>
                </a:extLst>
              </p:cNvPr>
              <p:cNvSpPr txBox="1"/>
              <p:nvPr/>
            </p:nvSpPr>
            <p:spPr>
              <a:xfrm>
                <a:off x="7424053" y="3071140"/>
                <a:ext cx="606256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C4826"/>
                    </a:solidFill>
                    <a:latin typeface="汉仪铸字美心体W" panose="00000500000000000000" pitchFamily="2" charset="-122"/>
                    <a:ea typeface="汉仪铸字美心体W" panose="00000500000000000000" pitchFamily="2" charset="-122"/>
                  </a:rPr>
                  <a:t>03</a:t>
                </a:r>
                <a:endParaRPr lang="zh-CN" altLang="en-US" sz="2400" dirty="0"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B5311EA-EB10-4BA6-9384-DE6DAFE94DC5}"/>
                </a:ext>
              </a:extLst>
            </p:cNvPr>
            <p:cNvSpPr txBox="1"/>
            <p:nvPr/>
          </p:nvSpPr>
          <p:spPr>
            <a:xfrm>
              <a:off x="8725540" y="4278881"/>
              <a:ext cx="177484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4FB2EDD-0576-4156-9328-E3698D363E15}"/>
              </a:ext>
            </a:extLst>
          </p:cNvPr>
          <p:cNvGrpSpPr/>
          <p:nvPr/>
        </p:nvGrpSpPr>
        <p:grpSpPr>
          <a:xfrm>
            <a:off x="8053031" y="5192378"/>
            <a:ext cx="2447354" cy="606540"/>
            <a:chOff x="8053031" y="5060250"/>
            <a:chExt cx="2447354" cy="606540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B1EC839-5AF9-4924-BF0A-BB5ADF20DDD9}"/>
                </a:ext>
              </a:extLst>
            </p:cNvPr>
            <p:cNvGrpSpPr/>
            <p:nvPr/>
          </p:nvGrpSpPr>
          <p:grpSpPr>
            <a:xfrm>
              <a:off x="8053031" y="5060250"/>
              <a:ext cx="617642" cy="606540"/>
              <a:chOff x="7410263" y="2971406"/>
              <a:chExt cx="617642" cy="606540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A5867E5-39C9-4A30-B2FC-10DA6C87ED15}"/>
                  </a:ext>
                </a:extLst>
              </p:cNvPr>
              <p:cNvSpPr/>
              <p:nvPr/>
            </p:nvSpPr>
            <p:spPr>
              <a:xfrm>
                <a:off x="7410263" y="2971406"/>
                <a:ext cx="606540" cy="606540"/>
              </a:xfrm>
              <a:prstGeom prst="ellipse">
                <a:avLst/>
              </a:prstGeom>
              <a:solidFill>
                <a:srgbClr val="DBB25F"/>
              </a:solidFill>
              <a:ln>
                <a:solidFill>
                  <a:srgbClr val="6C48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222FB53-C203-4ED6-BB57-9C55E7F767D3}"/>
                  </a:ext>
                </a:extLst>
              </p:cNvPr>
              <p:cNvSpPr txBox="1"/>
              <p:nvPr/>
            </p:nvSpPr>
            <p:spPr>
              <a:xfrm>
                <a:off x="7426458" y="3071140"/>
                <a:ext cx="601447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C4826"/>
                    </a:solidFill>
                    <a:latin typeface="汉仪铸字美心体W" panose="00000500000000000000" pitchFamily="2" charset="-122"/>
                    <a:ea typeface="汉仪铸字美心体W" panose="00000500000000000000" pitchFamily="2" charset="-122"/>
                  </a:rPr>
                  <a:t>04</a:t>
                </a:r>
                <a:endParaRPr lang="zh-CN" altLang="en-US" sz="2400" dirty="0"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47F498E-5523-4081-9246-CFED4A065D7E}"/>
                </a:ext>
              </a:extLst>
            </p:cNvPr>
            <p:cNvSpPr txBox="1"/>
            <p:nvPr/>
          </p:nvSpPr>
          <p:spPr>
            <a:xfrm>
              <a:off x="8725540" y="5101910"/>
              <a:ext cx="177484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拓展学习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698703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86B6B14-7C7D-412D-B718-525723D95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8082" y="366402"/>
            <a:ext cx="9235837" cy="615722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81FE49E-B735-44E3-97EA-4AAF7B11BF30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87E30EE-91B6-4D7D-9AA5-CDD7CDAD6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C22A35D-8A63-4126-868D-9B6720756EE5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AA826ED-CCC7-49CF-8335-B4EB2CA42D87}"/>
              </a:ext>
            </a:extLst>
          </p:cNvPr>
          <p:cNvSpPr txBox="1"/>
          <p:nvPr/>
        </p:nvSpPr>
        <p:spPr>
          <a:xfrm>
            <a:off x="3569212" y="2680487"/>
            <a:ext cx="4698722" cy="1606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400" dirty="0">
                <a:ln w="190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作者两次观察</a:t>
            </a:r>
            <a:endParaRPr lang="en-US" altLang="zh-CN" sz="4400" dirty="0">
              <a:ln w="19050">
                <a:solidFill>
                  <a:srgbClr val="6C4826"/>
                </a:solidFill>
              </a:ln>
              <a:solidFill>
                <a:srgbClr val="E6C075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4400" dirty="0">
                <a:ln w="190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分别都有什么收获</a:t>
            </a:r>
            <a:endParaRPr lang="zh-CN" altLang="en-US" sz="4400" dirty="0">
              <a:ln w="190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7126897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86B6B14-7C7D-412D-B718-525723D95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082" y="366402"/>
            <a:ext cx="9235837" cy="615722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AA826ED-CCC7-49CF-8335-B4EB2CA42D87}"/>
              </a:ext>
            </a:extLst>
          </p:cNvPr>
          <p:cNvSpPr txBox="1"/>
          <p:nvPr/>
        </p:nvSpPr>
        <p:spPr>
          <a:xfrm>
            <a:off x="4353016" y="2520296"/>
            <a:ext cx="4031873" cy="19811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7400"/>
              </a:lnSpc>
            </a:pPr>
            <a:r>
              <a:rPr lang="zh-CN" altLang="en-US" sz="4400" dirty="0">
                <a:ln w="190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文章最后一句</a:t>
            </a:r>
            <a:endParaRPr lang="en-US" altLang="zh-CN" sz="4400" dirty="0">
              <a:ln w="19050">
                <a:solidFill>
                  <a:srgbClr val="6C4826"/>
                </a:solidFill>
              </a:ln>
              <a:solidFill>
                <a:srgbClr val="E6C075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  <a:p>
            <a:pPr algn="ctr">
              <a:lnSpc>
                <a:spcPts val="7400"/>
              </a:lnSpc>
            </a:pPr>
            <a:r>
              <a:rPr lang="zh-CN" altLang="en-US" sz="6000" dirty="0">
                <a:ln w="190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是什么意思</a:t>
            </a:r>
            <a:endParaRPr lang="zh-CN" altLang="en-US" sz="6000" dirty="0">
              <a:ln w="190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28E1D0-4B01-4607-99A9-6A4EAF1E10AE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BB64A92-381A-467C-A049-3C23BBE14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0DB9A0-EE4D-4F5F-B0FA-BEACA37C33A1}"/>
                </a:ext>
              </a:extLst>
            </p:cNvPr>
            <p:cNvSpPr txBox="1"/>
            <p:nvPr/>
          </p:nvSpPr>
          <p:spPr>
            <a:xfrm>
              <a:off x="2253675" y="1069806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课文赏析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0597196"/>
      </p:ext>
    </p:extLst>
  </p:cSld>
  <p:clrMapOvr>
    <a:masterClrMapping/>
  </p:clrMapOvr>
  <p:transition spd="med" advClick="0" advTm="2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6CEEC5-28DF-47E4-91FB-C86738817F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004"/>
          <a:stretch/>
        </p:blipFill>
        <p:spPr>
          <a:xfrm>
            <a:off x="1410575" y="710379"/>
            <a:ext cx="9370851" cy="614762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132CE28-BC7C-4A8A-8B59-B02E5D571818}"/>
              </a:ext>
            </a:extLst>
          </p:cNvPr>
          <p:cNvGrpSpPr/>
          <p:nvPr/>
        </p:nvGrpSpPr>
        <p:grpSpPr>
          <a:xfrm>
            <a:off x="3951827" y="2780929"/>
            <a:ext cx="4314180" cy="1734204"/>
            <a:chOff x="3951827" y="2780929"/>
            <a:chExt cx="4314180" cy="173420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BD3703A-551E-4392-97D8-1553EC49EDD9}"/>
                </a:ext>
              </a:extLst>
            </p:cNvPr>
            <p:cNvSpPr txBox="1"/>
            <p:nvPr/>
          </p:nvSpPr>
          <p:spPr>
            <a:xfrm>
              <a:off x="3951827" y="2780929"/>
              <a:ext cx="4288353" cy="132343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8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拓展</a:t>
              </a:r>
              <a:r>
                <a:rPr lang="zh-CN" altLang="en-US" sz="8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学习</a:t>
              </a:r>
              <a:endParaRPr lang="zh-CN" altLang="en-US" sz="8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3661BEB-7E52-427B-A932-BAD7DC09B7DE}"/>
                </a:ext>
              </a:extLst>
            </p:cNvPr>
            <p:cNvCxnSpPr/>
            <p:nvPr/>
          </p:nvCxnSpPr>
          <p:spPr>
            <a:xfrm>
              <a:off x="4130723" y="4104368"/>
              <a:ext cx="393055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AFFC32-5A6B-47BB-8B89-E3C43AEEB042}"/>
                </a:ext>
              </a:extLst>
            </p:cNvPr>
            <p:cNvSpPr txBox="1"/>
            <p:nvPr/>
          </p:nvSpPr>
          <p:spPr>
            <a:xfrm>
              <a:off x="4144366" y="4261217"/>
              <a:ext cx="4121641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spc="18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CHAPTER FOUR</a:t>
              </a:r>
              <a:endParaRPr lang="zh-CN" altLang="en-US" sz="1050" spc="1800" dirty="0">
                <a:solidFill>
                  <a:srgbClr val="6C4826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0429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eelOff" invX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81FE49E-B735-44E3-97EA-4AAF7B11BF30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87E30EE-91B6-4D7D-9AA5-CDD7CDAD6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C22A35D-8A63-4126-868D-9B6720756EE5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拓展学习</a:t>
              </a:r>
            </a:p>
          </p:txBody>
        </p:sp>
      </p:grpSp>
      <p:pic>
        <p:nvPicPr>
          <p:cNvPr id="2050" name="Picture 2" descr="https://timgsa.baidu.com/timg?image&amp;quality=80&amp;size=b10000_10000&amp;sec=1502424691&amp;di=c3459e8a4634a9bc344dba8fa00f8ecc&amp;src=http://img4.cache.netease.com/travel/2010/7/9/2010070917232581cf0.jpg">
            <a:extLst>
              <a:ext uri="{FF2B5EF4-FFF2-40B4-BE49-F238E27FC236}">
                <a16:creationId xmlns:a16="http://schemas.microsoft.com/office/drawing/2014/main" id="{69A37A16-C2F3-40F2-AD99-9C6C51CC1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757" y="826827"/>
            <a:ext cx="7168486" cy="3698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D05DFA6-E9B0-4000-8224-A23E7AB5F00B}"/>
              </a:ext>
            </a:extLst>
          </p:cNvPr>
          <p:cNvGrpSpPr/>
          <p:nvPr/>
        </p:nvGrpSpPr>
        <p:grpSpPr>
          <a:xfrm>
            <a:off x="4464786" y="4810446"/>
            <a:ext cx="3262432" cy="1326108"/>
            <a:chOff x="7615453" y="1470351"/>
            <a:chExt cx="3262432" cy="1326108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B8343D7-236A-4FED-9DA0-48BB3627429B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80" y="1470351"/>
              <a:ext cx="319357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CF1339B-1ED2-4EAC-9595-01731DCD1416}"/>
                </a:ext>
              </a:extLst>
            </p:cNvPr>
            <p:cNvSpPr txBox="1"/>
            <p:nvPr/>
          </p:nvSpPr>
          <p:spPr>
            <a:xfrm>
              <a:off x="7615453" y="1674316"/>
              <a:ext cx="3262432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地球之</a:t>
              </a:r>
              <a:r>
                <a:rPr lang="zh-CN" altLang="en-US" sz="6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肾</a:t>
              </a:r>
              <a:endParaRPr lang="zh-CN" altLang="en-US" sz="6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51AA480-7004-4B72-A293-1198694E2636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80" y="2796459"/>
              <a:ext cx="319357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78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28E1D0-4B01-4607-99A9-6A4EAF1E10AE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BB64A92-381A-467C-A049-3C23BBE14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0DB9A0-EE4D-4F5F-B0FA-BEACA37C33A1}"/>
                </a:ext>
              </a:extLst>
            </p:cNvPr>
            <p:cNvSpPr txBox="1"/>
            <p:nvPr/>
          </p:nvSpPr>
          <p:spPr>
            <a:xfrm>
              <a:off x="2253676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拓展学习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B123C237-26D5-48B0-A5BC-4658064AE4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68" t="4002" b="22346"/>
          <a:stretch/>
        </p:blipFill>
        <p:spPr>
          <a:xfrm>
            <a:off x="0" y="0"/>
            <a:ext cx="6509978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9A87A9-018E-4439-BBA6-F21CAF38B35D}"/>
              </a:ext>
            </a:extLst>
          </p:cNvPr>
          <p:cNvGrpSpPr/>
          <p:nvPr/>
        </p:nvGrpSpPr>
        <p:grpSpPr>
          <a:xfrm>
            <a:off x="7236061" y="2302541"/>
            <a:ext cx="3699195" cy="954107"/>
            <a:chOff x="7236061" y="1849405"/>
            <a:chExt cx="3699195" cy="95410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0A92ED2-E3FC-4287-BD63-71501EAAAE07}"/>
                </a:ext>
              </a:extLst>
            </p:cNvPr>
            <p:cNvGrpSpPr/>
            <p:nvPr/>
          </p:nvGrpSpPr>
          <p:grpSpPr>
            <a:xfrm>
              <a:off x="7236061" y="1849405"/>
              <a:ext cx="606540" cy="606540"/>
              <a:chOff x="7410263" y="2971406"/>
              <a:chExt cx="606540" cy="606540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3679D74-228B-48F7-898F-44A9B25C05B7}"/>
                  </a:ext>
                </a:extLst>
              </p:cNvPr>
              <p:cNvSpPr/>
              <p:nvPr/>
            </p:nvSpPr>
            <p:spPr>
              <a:xfrm>
                <a:off x="7410263" y="2971406"/>
                <a:ext cx="606540" cy="606540"/>
              </a:xfrm>
              <a:prstGeom prst="ellipse">
                <a:avLst/>
              </a:prstGeom>
              <a:solidFill>
                <a:srgbClr val="DBB25F"/>
              </a:solidFill>
              <a:ln>
                <a:solidFill>
                  <a:srgbClr val="6C48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416AD8A-4841-4DAA-8A28-7580CF366422}"/>
                  </a:ext>
                </a:extLst>
              </p:cNvPr>
              <p:cNvSpPr txBox="1"/>
              <p:nvPr/>
            </p:nvSpPr>
            <p:spPr>
              <a:xfrm>
                <a:off x="7445671" y="3057492"/>
                <a:ext cx="535724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C4826"/>
                    </a:solidFill>
                    <a:latin typeface="汉仪铸字美心体W" panose="00000500000000000000" pitchFamily="2" charset="-122"/>
                    <a:ea typeface="汉仪铸字美心体W" panose="00000500000000000000" pitchFamily="2" charset="-122"/>
                  </a:rPr>
                  <a:t>01</a:t>
                </a:r>
                <a:endParaRPr lang="zh-CN" altLang="en-US" sz="2400" dirty="0"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277241F-72EE-4D70-BE9F-5CA82A6F7505}"/>
                </a:ext>
              </a:extLst>
            </p:cNvPr>
            <p:cNvSpPr txBox="1"/>
            <p:nvPr/>
          </p:nvSpPr>
          <p:spPr>
            <a:xfrm>
              <a:off x="7878009" y="1849405"/>
              <a:ext cx="3057247" cy="95410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近距离观察湿地，</a:t>
              </a:r>
              <a:endParaRPr lang="en-US" altLang="zh-CN" sz="2800" dirty="0">
                <a:ln w="2540">
                  <a:noFill/>
                </a:ln>
                <a:solidFill>
                  <a:srgbClr val="6C4826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  <a:p>
              <a:r>
                <a:rPr lang="zh-CN" altLang="en-US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写一篇体验感想。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DF90FD1-9658-49A5-8825-535C5D7DF1BC}"/>
              </a:ext>
            </a:extLst>
          </p:cNvPr>
          <p:cNvGrpSpPr/>
          <p:nvPr/>
        </p:nvGrpSpPr>
        <p:grpSpPr>
          <a:xfrm>
            <a:off x="7236061" y="3601353"/>
            <a:ext cx="4058268" cy="954107"/>
            <a:chOff x="7236061" y="1849405"/>
            <a:chExt cx="4058268" cy="95410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F621B66-3592-4F9E-8848-FDDCA2341289}"/>
                </a:ext>
              </a:extLst>
            </p:cNvPr>
            <p:cNvGrpSpPr/>
            <p:nvPr/>
          </p:nvGrpSpPr>
          <p:grpSpPr>
            <a:xfrm>
              <a:off x="7236061" y="1849405"/>
              <a:ext cx="623252" cy="606540"/>
              <a:chOff x="7410263" y="2971406"/>
              <a:chExt cx="623252" cy="606540"/>
            </a:xfr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C7EA7DD-A328-4F39-BC04-AC7ACA08F9CA}"/>
                  </a:ext>
                </a:extLst>
              </p:cNvPr>
              <p:cNvSpPr/>
              <p:nvPr/>
            </p:nvSpPr>
            <p:spPr>
              <a:xfrm>
                <a:off x="7410263" y="2971406"/>
                <a:ext cx="606540" cy="606540"/>
              </a:xfrm>
              <a:prstGeom prst="ellipse">
                <a:avLst/>
              </a:prstGeom>
              <a:solidFill>
                <a:srgbClr val="DBB25F"/>
              </a:solidFill>
              <a:ln>
                <a:solidFill>
                  <a:srgbClr val="6C48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38EAA72C-F9CC-48F7-B1C8-095830063F93}"/>
                  </a:ext>
                </a:extLst>
              </p:cNvPr>
              <p:cNvSpPr txBox="1"/>
              <p:nvPr/>
            </p:nvSpPr>
            <p:spPr>
              <a:xfrm>
                <a:off x="7420847" y="3057492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C4826"/>
                    </a:solidFill>
                    <a:latin typeface="汉仪铸字美心体W" panose="00000500000000000000" pitchFamily="2" charset="-122"/>
                    <a:ea typeface="汉仪铸字美心体W" panose="00000500000000000000" pitchFamily="2" charset="-122"/>
                  </a:rPr>
                  <a:t>02</a:t>
                </a:r>
                <a:endParaRPr lang="zh-CN" altLang="en-US" sz="2400" dirty="0"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385A874-7B5C-4EE1-9F48-FBEB37ECD39F}"/>
                </a:ext>
              </a:extLst>
            </p:cNvPr>
            <p:cNvSpPr txBox="1"/>
            <p:nvPr/>
          </p:nvSpPr>
          <p:spPr>
            <a:xfrm>
              <a:off x="7878009" y="1849405"/>
              <a:ext cx="3416320" cy="95410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观看</a:t>
              </a:r>
              <a:r>
                <a:rPr lang="en-US" altLang="zh-CN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《</a:t>
              </a:r>
              <a:r>
                <a:rPr lang="zh-CN" altLang="en-US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鸟的迁徙</a:t>
              </a:r>
              <a:r>
                <a:rPr lang="en-US" altLang="zh-CN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》</a:t>
              </a:r>
              <a:r>
                <a:rPr lang="zh-CN" altLang="en-US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，</a:t>
              </a:r>
              <a:endParaRPr lang="en-US" altLang="zh-CN" sz="2800" dirty="0">
                <a:ln w="2540">
                  <a:noFill/>
                </a:ln>
                <a:solidFill>
                  <a:srgbClr val="6C4826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  <a:p>
              <a:r>
                <a:rPr lang="zh-CN" altLang="en-US" sz="2800" dirty="0">
                  <a:ln w="2540">
                    <a:noFill/>
                  </a:ln>
                  <a:solidFill>
                    <a:srgbClr val="6C4826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谈谈鸟类的特点。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2784044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45DE7AE-0C6F-4090-8CF6-89FE40F23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004"/>
          <a:stretch/>
        </p:blipFill>
        <p:spPr>
          <a:xfrm>
            <a:off x="1410575" y="710379"/>
            <a:ext cx="9370851" cy="61476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03963D2-7E1C-4341-87CC-88F3F9035DCF}"/>
              </a:ext>
            </a:extLst>
          </p:cNvPr>
          <p:cNvSpPr txBox="1"/>
          <p:nvPr/>
        </p:nvSpPr>
        <p:spPr>
          <a:xfrm>
            <a:off x="3951823" y="2780929"/>
            <a:ext cx="428835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dirty="0">
                <a:ln w="2540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感谢</a:t>
            </a:r>
            <a:r>
              <a:rPr lang="zh-CN" altLang="en-US" sz="8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D5F18B-A53C-4CD6-AA25-2E4C4C7549F7}"/>
              </a:ext>
            </a:extLst>
          </p:cNvPr>
          <p:cNvGrpSpPr/>
          <p:nvPr/>
        </p:nvGrpSpPr>
        <p:grpSpPr>
          <a:xfrm>
            <a:off x="4130723" y="4104368"/>
            <a:ext cx="3939581" cy="437696"/>
            <a:chOff x="4130723" y="4104368"/>
            <a:chExt cx="3939581" cy="43769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4B63DD7-D393-4724-9716-875A36889E8D}"/>
                </a:ext>
              </a:extLst>
            </p:cNvPr>
            <p:cNvCxnSpPr/>
            <p:nvPr/>
          </p:nvCxnSpPr>
          <p:spPr>
            <a:xfrm>
              <a:off x="4130723" y="4104368"/>
              <a:ext cx="393055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0D4E58E-978E-4042-9FA1-6B735CD2C622}"/>
                </a:ext>
              </a:extLst>
            </p:cNvPr>
            <p:cNvSpPr txBox="1"/>
            <p:nvPr/>
          </p:nvSpPr>
          <p:spPr>
            <a:xfrm>
              <a:off x="4176289" y="4234287"/>
              <a:ext cx="3894015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400" spc="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人教版四年级语文课件</a:t>
              </a:r>
              <a:r>
                <a:rPr lang="en-US" altLang="zh-CN" sz="1400" spc="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PPT</a:t>
              </a:r>
              <a:r>
                <a:rPr lang="zh-CN" altLang="en-US" sz="1400" spc="6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9838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:blinds/>
      </p:transition>
    </mc:Choice>
    <mc:Fallback>
      <p:transition spd="slow" advClick="0" advTm="200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6CEEC5-28DF-47E4-91FB-C86738817F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004"/>
          <a:stretch/>
        </p:blipFill>
        <p:spPr>
          <a:xfrm flipH="1">
            <a:off x="1410575" y="710379"/>
            <a:ext cx="9370851" cy="614762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31C997E-6943-4756-81A5-74063F5DFCBB}"/>
              </a:ext>
            </a:extLst>
          </p:cNvPr>
          <p:cNvGrpSpPr/>
          <p:nvPr/>
        </p:nvGrpSpPr>
        <p:grpSpPr>
          <a:xfrm>
            <a:off x="3951826" y="2780929"/>
            <a:ext cx="4341477" cy="1738051"/>
            <a:chOff x="3951826" y="2780929"/>
            <a:chExt cx="4341477" cy="173805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BD3703A-551E-4392-97D8-1553EC49EDD9}"/>
                </a:ext>
              </a:extLst>
            </p:cNvPr>
            <p:cNvSpPr txBox="1"/>
            <p:nvPr/>
          </p:nvSpPr>
          <p:spPr>
            <a:xfrm>
              <a:off x="3951826" y="2780929"/>
              <a:ext cx="4288353" cy="132343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8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作者</a:t>
              </a:r>
              <a:r>
                <a:rPr lang="zh-CN" altLang="en-US" sz="8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简介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3661BEB-7E52-427B-A932-BAD7DC09B7DE}"/>
                </a:ext>
              </a:extLst>
            </p:cNvPr>
            <p:cNvCxnSpPr/>
            <p:nvPr/>
          </p:nvCxnSpPr>
          <p:spPr>
            <a:xfrm>
              <a:off x="4130723" y="4104368"/>
              <a:ext cx="393055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AFFC32-5A6B-47BB-8B89-E3C43AEEB042}"/>
                </a:ext>
              </a:extLst>
            </p:cNvPr>
            <p:cNvSpPr txBox="1"/>
            <p:nvPr/>
          </p:nvSpPr>
          <p:spPr>
            <a:xfrm>
              <a:off x="4171662" y="4257370"/>
              <a:ext cx="4121641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spc="20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CHAPTER ONE</a:t>
              </a:r>
              <a:endParaRPr lang="zh-CN" altLang="en-US" sz="1050" spc="2000" dirty="0">
                <a:solidFill>
                  <a:srgbClr val="6C4826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402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C908FBF-8497-4123-9DEC-EFD2A47D3661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0BC267E-2332-4598-BBEF-6D45705A8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F500274-463C-4618-81E5-AC0104A8BABC}"/>
                </a:ext>
              </a:extLst>
            </p:cNvPr>
            <p:cNvSpPr txBox="1"/>
            <p:nvPr/>
          </p:nvSpPr>
          <p:spPr>
            <a:xfrm>
              <a:off x="2253679" y="1069808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作者简介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5BBFB8C-1A06-49B4-83A9-63C75F1E722B}"/>
              </a:ext>
            </a:extLst>
          </p:cNvPr>
          <p:cNvGrpSpPr/>
          <p:nvPr/>
        </p:nvGrpSpPr>
        <p:grpSpPr>
          <a:xfrm>
            <a:off x="8085900" y="1590763"/>
            <a:ext cx="3374229" cy="4276983"/>
            <a:chOff x="4497776" y="1161582"/>
            <a:chExt cx="3295096" cy="4176679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58432FF-AD26-4D34-8974-5BD98E7A0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8362" y="1251052"/>
              <a:ext cx="3153925" cy="3997738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0081A83-2D77-4F15-9110-0AD58FB0F0B1}"/>
                </a:ext>
              </a:extLst>
            </p:cNvPr>
            <p:cNvSpPr/>
            <p:nvPr/>
          </p:nvSpPr>
          <p:spPr>
            <a:xfrm>
              <a:off x="4497776" y="1161582"/>
              <a:ext cx="3295096" cy="4176679"/>
            </a:xfrm>
            <a:prstGeom prst="rect">
              <a:avLst/>
            </a:prstGeom>
            <a:noFill/>
            <a:ln w="38100" cap="rnd">
              <a:solidFill>
                <a:srgbClr val="72947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4B46D433-5A16-4EE6-B4E2-84353F56391F}"/>
              </a:ext>
            </a:extLst>
          </p:cNvPr>
          <p:cNvSpPr/>
          <p:nvPr/>
        </p:nvSpPr>
        <p:spPr>
          <a:xfrm>
            <a:off x="731872" y="1567124"/>
            <a:ext cx="6829201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8000" algn="just">
              <a:lnSpc>
                <a:spcPts val="3000"/>
              </a:lnSpc>
            </a:pP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巴金（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1904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年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—2005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年），祖籍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浙江嘉兴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。巴金原名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李尧棠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，另有笔名佩竿、极乐、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黑浪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、春风等，字芾甘，中国作家、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翻译家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、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社会活动家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、无党派爱国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民主人士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。</a:t>
            </a:r>
            <a:endParaRPr lang="en-US" altLang="zh-CN" b="0" i="0" dirty="0">
              <a:solidFill>
                <a:srgbClr val="40220D"/>
              </a:solidFill>
              <a:effectLst/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indent="468000" algn="just">
              <a:lnSpc>
                <a:spcPts val="3000"/>
              </a:lnSpc>
            </a:pPr>
            <a:endParaRPr lang="en-US" altLang="zh-CN" b="0" i="0" dirty="0">
              <a:solidFill>
                <a:srgbClr val="40220D"/>
              </a:solidFill>
              <a:effectLst/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indent="468000" algn="just">
              <a:lnSpc>
                <a:spcPts val="3000"/>
              </a:lnSpc>
            </a:pP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巴金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1904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年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11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月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出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生在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四川成都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一个封建官僚家庭里，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五四运动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后，巴金深受新潮思想的影响，并在这种思想的影响下开始了他个人的反封建斗争。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1923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年巴金离家赴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上海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、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南京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等地求学，从此开始了他长达半个世纪的文学创作生涯。</a:t>
            </a:r>
          </a:p>
          <a:p>
            <a:pPr indent="468000" algn="just">
              <a:lnSpc>
                <a:spcPts val="3000"/>
              </a:lnSpc>
            </a:pPr>
            <a:endParaRPr lang="en-US" altLang="zh-CN" b="0" i="0" dirty="0">
              <a:solidFill>
                <a:srgbClr val="40220D"/>
              </a:solidFill>
              <a:effectLst/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indent="468000" algn="just">
              <a:lnSpc>
                <a:spcPts val="3000"/>
              </a:lnSpc>
            </a:pP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巴金在文革后撰写的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《</a:t>
            </a:r>
            <a:r>
              <a:rPr lang="zh-CN" altLang="en-US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随想录</a:t>
            </a:r>
            <a:r>
              <a:rPr lang="en-US" altLang="zh-CN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》</a:t>
            </a:r>
            <a:r>
              <a:rPr lang="zh-CN" altLang="en-US" b="0" i="0" dirty="0">
                <a:solidFill>
                  <a:srgbClr val="40220D"/>
                </a:solidFill>
                <a:effectLst/>
                <a:latin typeface="汉仪细圆简" panose="02010609000101010101" pitchFamily="49" charset="-122"/>
                <a:ea typeface="汉仪细圆简" panose="02010609000101010101" pitchFamily="49" charset="-122"/>
              </a:rPr>
              <a:t>，内容朴实、感情真挚，充满着作者的忏悔和自省，因此被誉为“二十世纪中国文学的良心”。</a:t>
            </a:r>
          </a:p>
        </p:txBody>
      </p:sp>
    </p:spTree>
    <p:extLst>
      <p:ext uri="{BB962C8B-B14F-4D97-AF65-F5344CB8AC3E}">
        <p14:creationId xmlns:p14="http://schemas.microsoft.com/office/powerpoint/2010/main" val="2240257830"/>
      </p:ext>
    </p:extLst>
  </p:cSld>
  <p:clrMapOvr>
    <a:masterClrMapping/>
  </p:clrMapOvr>
  <p:transition spd="med" advClick="0" advTm="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DAA12FE-749F-4930-AFB4-5593CA995BE8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94341C9-054E-46B6-8420-87FEF91A3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81200E1-EF80-4638-A4D3-48DAA2C43D6D}"/>
                </a:ext>
              </a:extLst>
            </p:cNvPr>
            <p:cNvSpPr txBox="1"/>
            <p:nvPr/>
          </p:nvSpPr>
          <p:spPr>
            <a:xfrm>
              <a:off x="2253679" y="1069808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作者简介</a:t>
              </a:r>
            </a:p>
          </p:txBody>
        </p:sp>
      </p:grpSp>
      <p:pic>
        <p:nvPicPr>
          <p:cNvPr id="1026" name="Picture 2" descr="https://img1.doubanio.com/lpic/s1107338.jpg">
            <a:extLst>
              <a:ext uri="{FF2B5EF4-FFF2-40B4-BE49-F238E27FC236}">
                <a16:creationId xmlns:a16="http://schemas.microsoft.com/office/drawing/2014/main" id="{A15FB66F-EB84-427A-80AE-7B9CC65C4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372" y="1371030"/>
            <a:ext cx="1992329" cy="288000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1.doubanio.com/lpic/s24460957.jpg">
            <a:extLst>
              <a:ext uri="{FF2B5EF4-FFF2-40B4-BE49-F238E27FC236}">
                <a16:creationId xmlns:a16="http://schemas.microsoft.com/office/drawing/2014/main" id="{C8B23B8C-096E-40D8-B119-99857E87C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57" y="1371030"/>
            <a:ext cx="1992329" cy="288000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3.doubanio.com/lpic/s1828771.jpg">
            <a:extLst>
              <a:ext uri="{FF2B5EF4-FFF2-40B4-BE49-F238E27FC236}">
                <a16:creationId xmlns:a16="http://schemas.microsoft.com/office/drawing/2014/main" id="{CCDACD48-0087-4888-BE67-0C8FC99D0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41" y="1371030"/>
            <a:ext cx="1997688" cy="288000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EE1D1A2-4A73-4AFA-876B-65B406987D54}"/>
              </a:ext>
            </a:extLst>
          </p:cNvPr>
          <p:cNvSpPr txBox="1"/>
          <p:nvPr/>
        </p:nvSpPr>
        <p:spPr>
          <a:xfrm>
            <a:off x="3796103" y="4825447"/>
            <a:ext cx="1569660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《</a:t>
            </a:r>
            <a:r>
              <a:rPr lang="zh-CN" altLang="en-US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家</a:t>
            </a:r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》</a:t>
            </a:r>
            <a:endParaRPr lang="zh-CN" altLang="en-US" sz="3600" dirty="0">
              <a:ln w="63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9EACD59-E193-4127-8537-75C7140D2CF8}"/>
              </a:ext>
            </a:extLst>
          </p:cNvPr>
          <p:cNvSpPr txBox="1"/>
          <p:nvPr/>
        </p:nvSpPr>
        <p:spPr>
          <a:xfrm>
            <a:off x="5311170" y="4825447"/>
            <a:ext cx="1569660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《</a:t>
            </a:r>
            <a:r>
              <a:rPr lang="zh-CN" altLang="en-US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春</a:t>
            </a:r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》</a:t>
            </a:r>
            <a:endParaRPr lang="zh-CN" altLang="en-US" sz="3600" dirty="0">
              <a:ln w="63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EB7ED5E-CC91-4E56-B0B3-75A1707F2CD2}"/>
              </a:ext>
            </a:extLst>
          </p:cNvPr>
          <p:cNvSpPr txBox="1"/>
          <p:nvPr/>
        </p:nvSpPr>
        <p:spPr>
          <a:xfrm>
            <a:off x="6826238" y="4825447"/>
            <a:ext cx="1569660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《</a:t>
            </a:r>
            <a:r>
              <a:rPr lang="zh-CN" altLang="en-US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秋</a:t>
            </a:r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》</a:t>
            </a:r>
            <a:endParaRPr lang="zh-CN" altLang="en-US" sz="3600" dirty="0">
              <a:ln w="63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1B1B8F-06BD-468A-819D-AD67B2F715B5}"/>
              </a:ext>
            </a:extLst>
          </p:cNvPr>
          <p:cNvSpPr txBox="1"/>
          <p:nvPr/>
        </p:nvSpPr>
        <p:spPr>
          <a:xfrm>
            <a:off x="3386204" y="5485330"/>
            <a:ext cx="3416320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《</a:t>
            </a:r>
            <a:r>
              <a:rPr lang="zh-CN" altLang="en-US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激流三部曲</a:t>
            </a:r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》</a:t>
            </a:r>
            <a:endParaRPr lang="zh-CN" altLang="en-US" sz="3600" dirty="0">
              <a:ln w="63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A35B0E-0AF6-4ECD-A475-77A4CC36F247}"/>
              </a:ext>
            </a:extLst>
          </p:cNvPr>
          <p:cNvSpPr txBox="1"/>
          <p:nvPr/>
        </p:nvSpPr>
        <p:spPr>
          <a:xfrm>
            <a:off x="6774471" y="5485330"/>
            <a:ext cx="203132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《</a:t>
            </a:r>
            <a:r>
              <a:rPr lang="zh-CN" altLang="en-US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寒夜</a:t>
            </a:r>
            <a:r>
              <a:rPr lang="en-US" altLang="zh-CN" sz="3600" dirty="0">
                <a:ln w="6350">
                  <a:solidFill>
                    <a:srgbClr val="6C4826"/>
                  </a:solidFill>
                </a:ln>
                <a:solidFill>
                  <a:srgbClr val="E6C075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》</a:t>
            </a:r>
            <a:endParaRPr lang="zh-CN" altLang="en-US" sz="3600" dirty="0">
              <a:ln w="63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567415"/>
      </p:ext>
    </p:extLst>
  </p:cSld>
  <p:clrMapOvr>
    <a:masterClrMapping/>
  </p:clrMapOvr>
  <p:transition spd="slow" advClick="0" advTm="2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9E62C5D-D30D-4857-9B99-48EC8089B699}"/>
              </a:ext>
            </a:extLst>
          </p:cNvPr>
          <p:cNvSpPr/>
          <p:nvPr/>
        </p:nvSpPr>
        <p:spPr>
          <a:xfrm>
            <a:off x="2638567" y="1794033"/>
            <a:ext cx="6914867" cy="32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 algn="just">
              <a:lnSpc>
                <a:spcPts val="3600"/>
              </a:lnSpc>
            </a:pP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半个世纪以来，巴金以自己的言论和艺术创作热情地参与中国现代文化建设。主要表现在：在“文学的目的就是为了使人变得更好”的思想指导下，创作了一系列具有叛逆性格和奴性人格的艺术典型以“立人”，从“说真话”到“写真实”以一贯之于他的全部人生经历和创作活动中，他多次强调“我说我写作如同在生活，又说作品的最高境界是写作同生活的一致</a:t>
            </a:r>
            <a:r>
              <a:rPr lang="en-US" altLang="zh-CN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,</a:t>
            </a:r>
            <a:r>
              <a:rPr lang="zh-CN" altLang="en-US" sz="2000" dirty="0">
                <a:solidFill>
                  <a:srgbClr val="40220D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是作家同人的一致，主要的意思是不说谎。”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AE86C3-57B4-40DE-9A4C-AB42B65A4BDC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2EE3CA-BD40-4F82-AB6B-01FABE3E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01C942-87E6-418A-A98A-290B79CDEBCA}"/>
                </a:ext>
              </a:extLst>
            </p:cNvPr>
            <p:cNvSpPr txBox="1"/>
            <p:nvPr/>
          </p:nvSpPr>
          <p:spPr>
            <a:xfrm>
              <a:off x="2253679" y="1069808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作者简介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CE33452-AE4D-40B5-934C-668F94468EA7}"/>
              </a:ext>
            </a:extLst>
          </p:cNvPr>
          <p:cNvCxnSpPr>
            <a:cxnSpLocks/>
          </p:cNvCxnSpPr>
          <p:nvPr/>
        </p:nvCxnSpPr>
        <p:spPr>
          <a:xfrm>
            <a:off x="0" y="5346315"/>
            <a:ext cx="5295331" cy="0"/>
          </a:xfrm>
          <a:prstGeom prst="line">
            <a:avLst/>
          </a:prstGeom>
          <a:ln w="50800">
            <a:solidFill>
              <a:srgbClr val="30483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021862-E7A8-4C55-A6A2-BA1CC19DF44F}"/>
              </a:ext>
            </a:extLst>
          </p:cNvPr>
          <p:cNvCxnSpPr>
            <a:cxnSpLocks/>
          </p:cNvCxnSpPr>
          <p:nvPr/>
        </p:nvCxnSpPr>
        <p:spPr>
          <a:xfrm>
            <a:off x="6823881" y="1581808"/>
            <a:ext cx="5368119" cy="0"/>
          </a:xfrm>
          <a:prstGeom prst="line">
            <a:avLst/>
          </a:prstGeom>
          <a:ln w="50800">
            <a:solidFill>
              <a:srgbClr val="30483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64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6CEEC5-28DF-47E4-91FB-C86738817F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004"/>
          <a:stretch/>
        </p:blipFill>
        <p:spPr>
          <a:xfrm>
            <a:off x="1410575" y="710379"/>
            <a:ext cx="9370851" cy="614762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1875CE1-6D68-4389-BCBE-2B1FE96FF4C2}"/>
              </a:ext>
            </a:extLst>
          </p:cNvPr>
          <p:cNvGrpSpPr/>
          <p:nvPr/>
        </p:nvGrpSpPr>
        <p:grpSpPr>
          <a:xfrm>
            <a:off x="3951827" y="2780929"/>
            <a:ext cx="4330256" cy="1734204"/>
            <a:chOff x="3951827" y="2780929"/>
            <a:chExt cx="4330256" cy="173420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BD3703A-551E-4392-97D8-1553EC49EDD9}"/>
                </a:ext>
              </a:extLst>
            </p:cNvPr>
            <p:cNvSpPr txBox="1"/>
            <p:nvPr/>
          </p:nvSpPr>
          <p:spPr>
            <a:xfrm>
              <a:off x="3951827" y="2780929"/>
              <a:ext cx="4288353" cy="132343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8000" dirty="0">
                  <a:ln w="25400">
                    <a:solidFill>
                      <a:srgbClr val="304830"/>
                    </a:solidFill>
                  </a:ln>
                  <a:solidFill>
                    <a:srgbClr val="B1C8A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认字</a:t>
              </a:r>
              <a:r>
                <a:rPr lang="zh-CN" altLang="en-US" sz="8000" dirty="0">
                  <a:ln w="25400">
                    <a:solidFill>
                      <a:srgbClr val="6C4826"/>
                    </a:solidFill>
                  </a:ln>
                  <a:solidFill>
                    <a:srgbClr val="E6C075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识词</a:t>
              </a:r>
              <a:endParaRPr lang="zh-CN" altLang="en-US" sz="8000" dirty="0">
                <a:ln w="2540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3661BEB-7E52-427B-A932-BAD7DC09B7DE}"/>
                </a:ext>
              </a:extLst>
            </p:cNvPr>
            <p:cNvCxnSpPr/>
            <p:nvPr/>
          </p:nvCxnSpPr>
          <p:spPr>
            <a:xfrm>
              <a:off x="4130723" y="4104368"/>
              <a:ext cx="3930555" cy="0"/>
            </a:xfrm>
            <a:prstGeom prst="line">
              <a:avLst/>
            </a:prstGeom>
            <a:ln w="50800">
              <a:solidFill>
                <a:srgbClr val="30483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AFFC32-5A6B-47BB-8B89-E3C43AEEB042}"/>
                </a:ext>
              </a:extLst>
            </p:cNvPr>
            <p:cNvSpPr txBox="1"/>
            <p:nvPr/>
          </p:nvSpPr>
          <p:spPr>
            <a:xfrm>
              <a:off x="4182884" y="4261217"/>
              <a:ext cx="4099199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spc="2000" dirty="0">
                  <a:solidFill>
                    <a:srgbClr val="6C4826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CHAPTER TWO</a:t>
              </a:r>
              <a:endParaRPr lang="zh-CN" altLang="en-US" sz="1050" spc="2000" dirty="0">
                <a:solidFill>
                  <a:srgbClr val="6C4826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71925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eelOff" invX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DAA12FE-749F-4930-AFB4-5593CA995BE8}"/>
              </a:ext>
            </a:extLst>
          </p:cNvPr>
          <p:cNvGrpSpPr/>
          <p:nvPr/>
        </p:nvGrpSpPr>
        <p:grpSpPr>
          <a:xfrm rot="2819062" flipH="1">
            <a:off x="10194909" y="267513"/>
            <a:ext cx="2838732" cy="646888"/>
            <a:chOff x="1542199" y="963548"/>
            <a:chExt cx="2838732" cy="646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94341C9-054E-46B6-8420-87FEF91A3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81200E1-EF80-4638-A4D3-48DAA2C43D6D}"/>
                </a:ext>
              </a:extLst>
            </p:cNvPr>
            <p:cNvSpPr txBox="1"/>
            <p:nvPr/>
          </p:nvSpPr>
          <p:spPr>
            <a:xfrm>
              <a:off x="2253679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认字识词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C81718E-6C1B-4115-A5C3-8B7960F62FF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9329" y="1643821"/>
            <a:ext cx="2266667" cy="16190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7DC62C3-1C6A-4192-9973-C831F6955A9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1806" y="1616525"/>
            <a:ext cx="2200000" cy="16857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023A085-9FF7-47D8-9D2A-734BA22838A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957" y="1540972"/>
            <a:ext cx="2285714" cy="17428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F4E7F2B-9796-414A-A1E3-1F3E9A72FC7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9329" y="3583070"/>
            <a:ext cx="2266667" cy="16571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E647A5D-80E0-46A2-8873-5AE9640741CF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2758" y="3596718"/>
            <a:ext cx="2219048" cy="167619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792A670-4450-432B-9380-0CD6D603FD87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957" y="3634813"/>
            <a:ext cx="2333333" cy="1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77380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B9AE86C3-57B4-40DE-9A4C-AB42B65A4BDC}"/>
              </a:ext>
            </a:extLst>
          </p:cNvPr>
          <p:cNvGrpSpPr/>
          <p:nvPr/>
        </p:nvGrpSpPr>
        <p:grpSpPr>
          <a:xfrm rot="18780938">
            <a:off x="-805215" y="267513"/>
            <a:ext cx="2838732" cy="646888"/>
            <a:chOff x="1542199" y="963548"/>
            <a:chExt cx="2838732" cy="6468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12EE3CA-BD40-4F82-AB6B-01FABE3E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2199" y="963548"/>
              <a:ext cx="2838732" cy="646888"/>
            </a:xfrm>
            <a:prstGeom prst="rect">
              <a:avLst/>
            </a:prstGeom>
            <a:effectLst/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01C942-87E6-418A-A98A-290B79CDEBCA}"/>
                </a:ext>
              </a:extLst>
            </p:cNvPr>
            <p:cNvSpPr txBox="1"/>
            <p:nvPr/>
          </p:nvSpPr>
          <p:spPr>
            <a:xfrm>
              <a:off x="2253678" y="1069807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ln w="19050">
                    <a:noFill/>
                  </a:ln>
                  <a:solidFill>
                    <a:srgbClr val="729472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认字识词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6016E60-1886-42CF-B08A-B5EBC7544A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3696" y="1712925"/>
            <a:ext cx="1295238" cy="17809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B3B78AA-2E4F-4F0C-852D-119CD68D3F1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524" y="1802125"/>
            <a:ext cx="1219048" cy="16571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74A2BA2-22A7-4AB7-B65B-A4F25B07BE2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61" y="1726572"/>
            <a:ext cx="1257143" cy="178095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4D14756-9EF9-4236-AC56-8BBFBF2FBF4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8895" y="3687485"/>
            <a:ext cx="4247619" cy="16666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FBDEE60-D547-4C59-8E8B-2C642FCB21C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5962" y="3660189"/>
            <a:ext cx="4257143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21834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959</Words>
  <Application>Microsoft Office PowerPoint</Application>
  <PresentationFormat>宽屏</PresentationFormat>
  <Paragraphs>102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等线 Light</vt:lpstr>
      <vt:lpstr>汉仪细圆简</vt:lpstr>
      <vt:lpstr>汉仪铸字美心体W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高志远</dc:creator>
  <cp:lastModifiedBy>高志远</cp:lastModifiedBy>
  <cp:revision>158</cp:revision>
  <dcterms:created xsi:type="dcterms:W3CDTF">2017-08-11T00:57:46Z</dcterms:created>
  <dcterms:modified xsi:type="dcterms:W3CDTF">2017-08-11T04:42:44Z</dcterms:modified>
</cp:coreProperties>
</file>